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587" r:id="rId2"/>
    <p:sldId id="913" r:id="rId3"/>
    <p:sldId id="928" r:id="rId4"/>
    <p:sldId id="930" r:id="rId5"/>
    <p:sldId id="978" r:id="rId6"/>
    <p:sldId id="979" r:id="rId7"/>
    <p:sldId id="929" r:id="rId8"/>
    <p:sldId id="945" r:id="rId9"/>
    <p:sldId id="920" r:id="rId10"/>
    <p:sldId id="933" r:id="rId11"/>
    <p:sldId id="921" r:id="rId12"/>
    <p:sldId id="909" r:id="rId13"/>
    <p:sldId id="914" r:id="rId14"/>
    <p:sldId id="915" r:id="rId15"/>
    <p:sldId id="916" r:id="rId16"/>
    <p:sldId id="924" r:id="rId17"/>
    <p:sldId id="926" r:id="rId18"/>
    <p:sldId id="940" r:id="rId19"/>
    <p:sldId id="964" r:id="rId20"/>
    <p:sldId id="942" r:id="rId21"/>
    <p:sldId id="965" r:id="rId22"/>
    <p:sldId id="966" r:id="rId23"/>
    <p:sldId id="969" r:id="rId24"/>
    <p:sldId id="970" r:id="rId25"/>
    <p:sldId id="971" r:id="rId26"/>
    <p:sldId id="972" r:id="rId27"/>
    <p:sldId id="973" r:id="rId28"/>
    <p:sldId id="974" r:id="rId29"/>
    <p:sldId id="976" r:id="rId30"/>
    <p:sldId id="977" r:id="rId31"/>
    <p:sldId id="975" r:id="rId32"/>
    <p:sldId id="943" r:id="rId33"/>
    <p:sldId id="941" r:id="rId34"/>
    <p:sldId id="967" r:id="rId35"/>
    <p:sldId id="980" r:id="rId36"/>
    <p:sldId id="983" r:id="rId37"/>
    <p:sldId id="988" r:id="rId38"/>
    <p:sldId id="989" r:id="rId39"/>
    <p:sldId id="984" r:id="rId40"/>
    <p:sldId id="985" r:id="rId41"/>
    <p:sldId id="986" r:id="rId42"/>
    <p:sldId id="968" r:id="rId43"/>
    <p:sldId id="987" r:id="rId44"/>
    <p:sldId id="946" r:id="rId45"/>
    <p:sldId id="716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, Si" initials="CS [2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10" autoAdjust="0"/>
    <p:restoredTop sz="83312"/>
  </p:normalViewPr>
  <p:slideViewPr>
    <p:cSldViewPr snapToGrid="0" snapToObjects="1">
      <p:cViewPr varScale="1">
        <p:scale>
          <a:sx n="71" d="100"/>
          <a:sy n="71" d="100"/>
        </p:scale>
        <p:origin x="184" y="3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2318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loitfun/lsploits/blob/master/glibc/malloc/malloc.c#L2390" TargetMode="External"/><Relationship Id="rId3" Type="http://schemas.openxmlformats.org/officeDocument/2006/relationships/hyperlink" Target="https://github.com/sploitfun/lsploits/blob/master/glibc/malloc/malloc.c#L3739" TargetMode="External"/><Relationship Id="rId7" Type="http://schemas.openxmlformats.org/officeDocument/2006/relationships/hyperlink" Target="https://github.com/sploitfun/lsploits/blob/master/glibc/malloc/malloc.c#L2458" TargetMode="External"/><Relationship Id="rId2" Type="http://schemas.openxmlformats.org/officeDocument/2006/relationships/hyperlink" Target="https://github.com/sploitfun/lsploits/blob/master/glibc/malloc/malloc.c#L168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ploitfun/lsploits/blob/master/glibc/malloc/malloc.c#L3790" TargetMode="External"/><Relationship Id="rId5" Type="http://schemas.openxmlformats.org/officeDocument/2006/relationships/hyperlink" Target="https://github.com/sploitfun/lsploits/blob/master/glibc/malloc/malloc.c#L3762" TargetMode="External"/><Relationship Id="rId4" Type="http://schemas.openxmlformats.org/officeDocument/2006/relationships/hyperlink" Target="https://github.com/sploitfun/lsploits/blob/master/glibc/malloc/malloc.c#L3760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l.packetstormsecurity.net/papers/attack/MallocMaleficarum.txt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240" y="1315598"/>
            <a:ext cx="801858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CSC 495/583 Topics of Software Security</a:t>
            </a:r>
            <a:b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</a:b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Heap Exploitation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(2):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Unlink, House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of</a:t>
            </a:r>
            <a:r>
              <a:rPr lang="zh-CN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Force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Dr. Si Chen (schen@wcupa.edu)</a:t>
            </a:r>
          </a:p>
        </p:txBody>
      </p:sp>
      <p:sp>
        <p:nvSpPr>
          <p:cNvPr id="2" name="Rectangle 1"/>
          <p:cNvSpPr/>
          <p:nvPr/>
        </p:nvSpPr>
        <p:spPr>
          <a:xfrm>
            <a:off x="7224436" y="-93336"/>
            <a:ext cx="19511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pc="-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Medium" panose="020B0603020102020204"/>
              </a:rPr>
              <a:t>Class</a:t>
            </a:r>
            <a:r>
              <a:rPr lang="en-US" altLang="zh-CN" sz="7200" b="1" spc="-150" dirty="0">
                <a:ln w="11430"/>
                <a:solidFill>
                  <a:srgbClr val="247793">
                    <a:lumMod val="60000"/>
                    <a:lumOff val="40000"/>
                  </a:srgb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Franklin Gothic Book" panose="020B0503020102020204"/>
              </a:rPr>
              <a:t>21</a:t>
            </a:r>
            <a:endParaRPr lang="zh-CN" altLang="en-US" sz="2800" dirty="0"/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Course Logo">
            <a:extLst>
              <a:ext uri="{FF2B5EF4-FFF2-40B4-BE49-F238E27FC236}">
                <a16:creationId xmlns:a16="http://schemas.microsoft.com/office/drawing/2014/main" id="{9282C541-23EE-469D-A06B-4D0016D9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51" y="3823398"/>
            <a:ext cx="3164449" cy="210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54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1FF1-EE49-8F41-8D65-A018A833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malloc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4EB2F-E885-6042-8759-BF06A200B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2406669"/>
            <a:ext cx="8524875" cy="2478050"/>
          </a:xfrm>
        </p:spPr>
      </p:pic>
    </p:spTree>
    <p:extLst>
      <p:ext uri="{BB962C8B-B14F-4D97-AF65-F5344CB8AC3E}">
        <p14:creationId xmlns:p14="http://schemas.microsoft.com/office/powerpoint/2010/main" val="38084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 Chunks </a:t>
            </a:r>
            <a:r>
              <a:rPr lang="en-US" dirty="0"/>
              <a:t>–</a:t>
            </a:r>
            <a:r>
              <a:rPr lang="en-US" spc="-95" dirty="0"/>
              <a:t> </a:t>
            </a:r>
            <a:r>
              <a:rPr lang="en-US" spc="-5" dirty="0"/>
              <a:t>Freed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304799" y="6248382"/>
            <a:ext cx="8534400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0" y="0"/>
                </a:moveTo>
                <a:lnTo>
                  <a:pt x="8534382" y="0"/>
                </a:lnTo>
              </a:path>
            </a:pathLst>
          </a:custGeom>
          <a:ln w="9524">
            <a:solidFill>
              <a:srgbClr val="45AAC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374" y="411478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074" y="4127481"/>
            <a:ext cx="8204200" cy="506730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2693670" marR="0" lvl="0" indent="0" algn="l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Chunk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(freed)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8020" y="464818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069" y="4660698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39370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2479" y="572807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9217" y="464816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6371" y="4660698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065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046" y="574571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6440" y="574142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3403" y="464387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8020" y="464817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29454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8822" y="4660698"/>
            <a:ext cx="1873250" cy="598805"/>
          </a:xfrm>
          <a:prstGeom prst="rect">
            <a:avLst/>
          </a:prstGeom>
          <a:solidFill>
            <a:srgbClr val="8063A1"/>
          </a:solidFill>
        </p:spPr>
        <p:txBody>
          <a:bodyPr vert="horz" wrap="square" lIns="0" tIns="4254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10642" y="4647469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77D9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47814" y="4660698"/>
            <a:ext cx="1855470" cy="598805"/>
          </a:xfrm>
          <a:prstGeom prst="rect">
            <a:avLst/>
          </a:prstGeom>
          <a:solidFill>
            <a:srgbClr val="4AACC5"/>
          </a:solidFill>
        </p:spPr>
        <p:txBody>
          <a:bodyPr vert="horz" wrap="square" lIns="0" tIns="13335" rIns="0" bIns="0" rtlCol="0">
            <a:spAutoFit/>
          </a:bodyPr>
          <a:lstStyle/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7145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(4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97877" y="5740717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*(buffer+1)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4840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29772" y="4643173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1625" y="1669056"/>
            <a:ext cx="5362575" cy="188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0" marR="0" lvl="0" indent="0" algn="l" defTabSz="914400" rtl="0" eaLnBrk="1" fontAlgn="base" latinLnBrk="0" hangingPunct="1">
              <a:lnSpc>
                <a:spcPts val="3035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free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2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Forward</a:t>
            </a: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BE52FA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7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next freed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304165" marR="0" lvl="0" indent="-291465" algn="l" defTabSz="914400" rtl="0" eaLnBrk="1" fontAlgn="base" latinLnBrk="0" hangingPunct="1">
              <a:lnSpc>
                <a:spcPts val="314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303530" algn="l"/>
                <a:tab pos="304800" algn="l"/>
              </a:tabLst>
              <a:defRPr/>
            </a:pPr>
            <a:r>
              <a:rPr kumimoji="0" sz="2700" b="0" i="0" u="none" strike="noStrike" kern="1200" cap="none" spc="-10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Backwards</a:t>
            </a:r>
            <a:r>
              <a:rPr kumimoji="0" sz="2700" b="0" i="0" u="none" strike="noStrike" kern="1200" cap="none" spc="-1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700" b="0" i="0" u="none" strike="noStrike" kern="1200" cap="none" spc="-5" normalizeH="0" baseline="0" noProof="0" dirty="0">
                <a:ln>
                  <a:noFill/>
                </a:ln>
                <a:solidFill>
                  <a:srgbClr val="41D0FC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</a:t>
            </a:r>
            <a:endParaRPr kumimoji="0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704215" marR="0" lvl="1" indent="-302895" algn="l" defTabSz="914400" rtl="0" eaLnBrk="1" fontAlgn="base" latinLnBrk="0" hangingPunct="1">
              <a:lnSpc>
                <a:spcPts val="28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703580" algn="l"/>
                <a:tab pos="704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pointer to the previous freed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286394" y="465008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7239" y="476706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5A3AF-4629-DA4B-A595-246DFFABC698}"/>
              </a:ext>
            </a:extLst>
          </p:cNvPr>
          <p:cNvSpPr/>
          <p:nvPr/>
        </p:nvSpPr>
        <p:spPr>
          <a:xfrm>
            <a:off x="3120887" y="753591"/>
            <a:ext cx="4572000" cy="783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lang="en-US" spc="-10" dirty="0">
                <a:solidFill>
                  <a:srgbClr val="FFFFFF"/>
                </a:solidFill>
                <a:latin typeface="Consolas"/>
                <a:cs typeface="Consolas"/>
              </a:rPr>
              <a:t>unsigned </a:t>
            </a:r>
            <a:r>
              <a:rPr lang="en-US" spc="-10" dirty="0" err="1">
                <a:solidFill>
                  <a:srgbClr val="FFFFFF"/>
                </a:solidFill>
                <a:latin typeface="Consolas"/>
                <a:cs typeface="Consolas"/>
              </a:rPr>
              <a:t>int</a:t>
            </a:r>
            <a:r>
              <a:rPr lang="en-US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* </a:t>
            </a:r>
            <a:r>
              <a:rPr lang="en-US" spc="-10" dirty="0">
                <a:solidFill>
                  <a:srgbClr val="00FF00"/>
                </a:solidFill>
                <a:latin typeface="Consolas"/>
                <a:cs typeface="Consolas"/>
              </a:rPr>
              <a:t>buffer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lang="en-US" spc="-5" dirty="0">
                <a:solidFill>
                  <a:srgbClr val="FF0000"/>
                </a:solidFill>
                <a:latin typeface="Consolas"/>
                <a:cs typeface="Consolas"/>
              </a:rPr>
              <a:t>NULL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;  </a:t>
            </a:r>
            <a:r>
              <a:rPr lang="en-US" spc="-10" dirty="0">
                <a:solidFill>
                  <a:srgbClr val="00FF00"/>
                </a:solidFill>
                <a:latin typeface="Consolas"/>
                <a:cs typeface="Consolas"/>
              </a:rPr>
              <a:t>buffer </a:t>
            </a:r>
            <a:r>
              <a:rPr lang="en-US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lang="en-US" spc="-5" dirty="0">
                <a:solidFill>
                  <a:srgbClr val="FFFF00"/>
                </a:solidFill>
                <a:latin typeface="Consolas"/>
                <a:cs typeface="Consolas"/>
              </a:rPr>
              <a:t>malloc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lang="en-US" spc="-5" dirty="0">
                <a:solidFill>
                  <a:srgbClr val="FF0000"/>
                </a:solidFill>
                <a:latin typeface="Consolas"/>
                <a:cs typeface="Consolas"/>
              </a:rPr>
              <a:t>0x100</a:t>
            </a:r>
            <a:r>
              <a:rPr lang="en-US" spc="-5" dirty="0">
                <a:solidFill>
                  <a:srgbClr val="FFFFFF"/>
                </a:solidFill>
                <a:latin typeface="Consolas"/>
                <a:cs typeface="Consolas"/>
              </a:rPr>
              <a:t>);</a:t>
            </a:r>
            <a:endParaRPr lang="en-US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9594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Chunks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530213" y="1342085"/>
            <a:ext cx="6503670" cy="22472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unsigned int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NULL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;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buffer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= </a:t>
            </a:r>
            <a:r>
              <a:rPr lang="en-US" sz="3200" spc="-5" dirty="0">
                <a:solidFill>
                  <a:srgbClr val="FFFF00"/>
                </a:solidFill>
                <a:latin typeface="Consolas"/>
                <a:cs typeface="Consolas"/>
              </a:rPr>
              <a:t>malloc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(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0x100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);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3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//Out comes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a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chunk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66374" y="3926891"/>
            <a:ext cx="8229600" cy="1295400"/>
          </a:xfrm>
          <a:custGeom>
            <a:avLst/>
            <a:gdLst/>
            <a:ahLst/>
            <a:cxnLst/>
            <a:rect l="l" t="t" r="r" b="b"/>
            <a:pathLst>
              <a:path w="8229600" h="1295400">
                <a:moveTo>
                  <a:pt x="0" y="0"/>
                </a:moveTo>
                <a:lnTo>
                  <a:pt x="8229583" y="0"/>
                </a:lnTo>
                <a:lnTo>
                  <a:pt x="8229583" y="1295397"/>
                </a:lnTo>
                <a:lnTo>
                  <a:pt x="0" y="1295397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395E8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479074" y="3939591"/>
            <a:ext cx="8204200" cy="505459"/>
          </a:xfrm>
          <a:prstGeom prst="rect">
            <a:avLst/>
          </a:prstGeom>
          <a:solidFill>
            <a:srgbClr val="4F81BC"/>
          </a:solidFill>
        </p:spPr>
        <p:txBody>
          <a:bodyPr vert="horz" wrap="square" lIns="0" tIns="1079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648020" y="4460291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8B393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667069" y="4472446"/>
            <a:ext cx="1873250" cy="598805"/>
          </a:xfrm>
          <a:prstGeom prst="rect">
            <a:avLst/>
          </a:prstGeom>
          <a:solidFill>
            <a:srgbClr val="C0504D"/>
          </a:solidFill>
        </p:spPr>
        <p:txBody>
          <a:bodyPr vert="horz" wrap="square" lIns="0" tIns="40005" rIns="0" bIns="0" rtlCol="0">
            <a:spAutoFit/>
          </a:bodyPr>
          <a:lstStyle/>
          <a:p>
            <a:pPr marL="573405" marR="113030" lvl="0" indent="-461645" algn="l" defTabSz="914400" rtl="0" eaLnBrk="1" fontAlgn="base" latinLnBrk="0" hangingPunct="1">
              <a:lnSpc>
                <a:spcPct val="101600"/>
              </a:lnSpc>
              <a:spcBef>
                <a:spcPts val="3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629454" y="4458132"/>
            <a:ext cx="3886200" cy="624205"/>
          </a:xfrm>
          <a:custGeom>
            <a:avLst/>
            <a:gdLst/>
            <a:ahLst/>
            <a:cxnLst/>
            <a:rect l="l" t="t" r="r" b="b"/>
            <a:pathLst>
              <a:path w="3886200" h="624204">
                <a:moveTo>
                  <a:pt x="0" y="0"/>
                </a:moveTo>
                <a:lnTo>
                  <a:pt x="3886192" y="0"/>
                </a:lnTo>
                <a:lnTo>
                  <a:pt x="3886192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7088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648504" y="4472446"/>
            <a:ext cx="3854450" cy="598805"/>
          </a:xfrm>
          <a:prstGeom prst="rect">
            <a:avLst/>
          </a:prstGeom>
          <a:solidFill>
            <a:srgbClr val="9BBA58"/>
          </a:solidFill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127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(8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+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/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8)*8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4702479" y="5540180"/>
            <a:ext cx="10020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*buffer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629454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629217" y="4460278"/>
            <a:ext cx="1905000" cy="624205"/>
          </a:xfrm>
          <a:custGeom>
            <a:avLst/>
            <a:gdLst/>
            <a:ahLst/>
            <a:cxnLst/>
            <a:rect l="l" t="t" r="r" b="b"/>
            <a:pathLst>
              <a:path w="1905000" h="624204">
                <a:moveTo>
                  <a:pt x="0" y="0"/>
                </a:moveTo>
                <a:lnTo>
                  <a:pt x="1904996" y="0"/>
                </a:lnTo>
                <a:lnTo>
                  <a:pt x="1904996" y="624086"/>
                </a:lnTo>
                <a:lnTo>
                  <a:pt x="0" y="624086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2666371" y="4472446"/>
            <a:ext cx="1607820" cy="598805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0" rIns="0" bIns="0" rtlCol="0">
            <a:spAutoFit/>
          </a:bodyPr>
          <a:lstStyle/>
          <a:p>
            <a:pPr marL="510540" marR="185420" lvl="0" indent="-95250" algn="l" defTabSz="914400" rtl="0" eaLnBrk="1" fontAlgn="base" latinLnBrk="0" hangingPunct="1">
              <a:lnSpc>
                <a:spcPct val="100699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  (4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bytes)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721046" y="5557824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*(buffer-2)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2716440" y="5553530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*(buffer-1)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2643403" y="4455987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1" name="object 20"/>
          <p:cNvSpPr/>
          <p:nvPr/>
        </p:nvSpPr>
        <p:spPr>
          <a:xfrm>
            <a:off x="648020" y="4460281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79">
                <a:moveTo>
                  <a:pt x="0" y="1274872"/>
                </a:moveTo>
                <a:lnTo>
                  <a:pt x="0" y="0"/>
                </a:lnTo>
              </a:path>
            </a:pathLst>
          </a:custGeom>
          <a:ln w="380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2" name="object 21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286394" y="4462196"/>
            <a:ext cx="248285" cy="620395"/>
          </a:xfrm>
          <a:custGeom>
            <a:avLst/>
            <a:gdLst/>
            <a:ahLst/>
            <a:cxnLst/>
            <a:rect l="l" t="t" r="r" b="b"/>
            <a:pathLst>
              <a:path w="248285" h="620395">
                <a:moveTo>
                  <a:pt x="247810" y="0"/>
                </a:moveTo>
                <a:lnTo>
                  <a:pt x="247810" y="620023"/>
                </a:lnTo>
                <a:lnTo>
                  <a:pt x="0" y="620023"/>
                </a:lnTo>
                <a:lnTo>
                  <a:pt x="0" y="0"/>
                </a:lnTo>
                <a:lnTo>
                  <a:pt x="247810" y="0"/>
                </a:lnTo>
                <a:close/>
              </a:path>
            </a:pathLst>
          </a:custGeom>
          <a:ln w="25399">
            <a:solidFill>
              <a:srgbClr val="B56D3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287239" y="4579176"/>
            <a:ext cx="203835" cy="38608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ts val="143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Flags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1FE55-4212-564E-8D8C-245744361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74" y="5994400"/>
            <a:ext cx="3581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5678131" y="2164701"/>
          <a:ext cx="2059305" cy="1294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object 10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489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5562588" y="1653096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953315" y="1668318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428987" y="5257760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367243" y="6044654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9" name="object 8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object 9"/>
          <p:cNvSpPr/>
          <p:nvPr/>
        </p:nvSpPr>
        <p:spPr>
          <a:xfrm>
            <a:off x="3428987" y="1761142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45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898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2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496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67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69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33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1"/>
          <a:ext cx="2059305" cy="26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42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Allocations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15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19" name="object 18"/>
          <p:cNvGraphicFramePr>
            <a:graphicFrameLocks noGrp="1"/>
          </p:cNvGraphicFramePr>
          <p:nvPr/>
        </p:nvGraphicFramePr>
        <p:xfrm>
          <a:off x="5678131" y="2164708"/>
          <a:ext cx="2059305" cy="392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78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77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Heap</a:t>
            </a:r>
            <a:r>
              <a:rPr lang="en-US" spc="-90" dirty="0"/>
              <a:t> </a:t>
            </a:r>
            <a:r>
              <a:rPr lang="en-US" spc="-5" dirty="0"/>
              <a:t>Overflows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6"/>
                </a:lnTo>
                <a:lnTo>
                  <a:pt x="0" y="4518266"/>
                </a:lnTo>
                <a:lnTo>
                  <a:pt x="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562574" y="1653089"/>
            <a:ext cx="2313940" cy="4518660"/>
          </a:xfrm>
          <a:custGeom>
            <a:avLst/>
            <a:gdLst/>
            <a:ahLst/>
            <a:cxnLst/>
            <a:rect l="l" t="t" r="r" b="b"/>
            <a:pathLst>
              <a:path w="2313940" h="4518660">
                <a:moveTo>
                  <a:pt x="0" y="0"/>
                </a:moveTo>
                <a:lnTo>
                  <a:pt x="2313900" y="0"/>
                </a:lnTo>
                <a:lnTo>
                  <a:pt x="2313900" y="4518265"/>
                </a:lnTo>
                <a:lnTo>
                  <a:pt x="0" y="451826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5D487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5953315" y="1668326"/>
            <a:ext cx="15322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Segment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428987" y="5257768"/>
            <a:ext cx="2013585" cy="862330"/>
          </a:xfrm>
          <a:custGeom>
            <a:avLst/>
            <a:gdLst/>
            <a:ahLst/>
            <a:cxnLst/>
            <a:rect l="l" t="t" r="r" b="b"/>
            <a:pathLst>
              <a:path w="2013585" h="862329">
                <a:moveTo>
                  <a:pt x="0" y="0"/>
                </a:moveTo>
                <a:lnTo>
                  <a:pt x="2013565" y="862195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5367243" y="6044662"/>
            <a:ext cx="163182" cy="12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428987" y="1761149"/>
            <a:ext cx="2060575" cy="3039745"/>
          </a:xfrm>
          <a:custGeom>
            <a:avLst/>
            <a:gdLst/>
            <a:ahLst/>
            <a:cxnLst/>
            <a:rect l="l" t="t" r="r" b="b"/>
            <a:pathLst>
              <a:path w="2060575" h="3039745">
                <a:moveTo>
                  <a:pt x="0" y="3039418"/>
                </a:moveTo>
                <a:lnTo>
                  <a:pt x="206033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5410750" y="1680153"/>
            <a:ext cx="139619" cy="15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559558" y="1685906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465632" y="1624009"/>
            <a:ext cx="155820" cy="12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3898620" y="1517504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59558" y="6072675"/>
            <a:ext cx="266065" cy="0"/>
          </a:xfrm>
          <a:custGeom>
            <a:avLst/>
            <a:gdLst/>
            <a:ahLst/>
            <a:cxnLst/>
            <a:rect l="l" t="t" r="r" b="b"/>
            <a:pathLst>
              <a:path w="266064">
                <a:moveTo>
                  <a:pt x="266024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465632" y="6010778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 txBox="1"/>
          <p:nvPr/>
        </p:nvSpPr>
        <p:spPr>
          <a:xfrm>
            <a:off x="3898620" y="5904277"/>
            <a:ext cx="1280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0xFFFFFFFF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8" name="object 17"/>
          <p:cNvSpPr txBox="1"/>
          <p:nvPr/>
        </p:nvSpPr>
        <p:spPr>
          <a:xfrm>
            <a:off x="8042009" y="1713541"/>
            <a:ext cx="530225" cy="429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4445" marR="0" lvl="0" indent="0" algn="ctr" defTabSz="914400" rtl="0" eaLnBrk="1" fontAlgn="base" latinLnBrk="0" hangingPunct="1">
              <a:lnSpc>
                <a:spcPts val="179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Grows towards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higher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---------------------------------&gt;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5795378" y="3556781"/>
            <a:ext cx="1845310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71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Previous Chunk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1905" marR="0" lvl="0" indent="0" algn="ctr" defTabSz="914400" rtl="0" eaLnBrk="1" fontAlgn="base" latinLnBrk="0" hangingPunct="1">
              <a:lnSpc>
                <a:spcPct val="100000"/>
              </a:lnSpc>
              <a:spcBef>
                <a:spcPts val="49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5715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  <p:graphicFrame>
        <p:nvGraphicFramePr>
          <p:cNvPr id="20" name="object 19"/>
          <p:cNvGraphicFramePr>
            <a:graphicFrameLocks noGrp="1"/>
          </p:cNvGraphicFramePr>
          <p:nvPr/>
        </p:nvGraphicFramePr>
        <p:xfrm>
          <a:off x="5678131" y="2164708"/>
          <a:ext cx="2060575" cy="392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85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0">
                <a:tc>
                  <a:txBody>
                    <a:bodyPr/>
                    <a:lstStyle/>
                    <a:p>
                      <a:pPr marL="116839" marR="85725" algn="just">
                        <a:lnSpc>
                          <a:spcPct val="100699"/>
                        </a:lnSpc>
                        <a:spcBef>
                          <a:spcPts val="7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AAAAAAAAAAAAAA  AAAAAAAAAAAAAA  AAAAAAAAAAAAAA  AAAAAAAAAAAAAA  AAAAAAAAAAAAAA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54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…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34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overflow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38100">
                      <a:solidFill>
                        <a:srgbClr val="8B3938"/>
                      </a:solidFill>
                      <a:prstDash val="solid"/>
                    </a:lnR>
                    <a:lnT w="539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>
                        <a:alpha val="827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19050" algn="ctr">
                        <a:lnSpc>
                          <a:spcPts val="10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 Chunk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53975">
                      <a:solidFill>
                        <a:srgbClr val="B56D33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Chunk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95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53975">
                      <a:solidFill>
                        <a:srgbClr val="B56D33"/>
                      </a:solidFill>
                      <a:prstDash val="solid"/>
                    </a:lnT>
                    <a:lnB w="539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539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459274" y="271308"/>
            <a:ext cx="4572000" cy="10128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12700" marR="5080" lvl="0" indent="0" algn="l" defTabSz="914400" rtl="0" eaLnBrk="1" fontAlgn="base" latinLnBrk="0" hangingPunct="1">
              <a:lnSpc>
                <a:spcPts val="3829"/>
              </a:lnSpc>
              <a:spcBef>
                <a:spcPts val="235"/>
              </a:spcBef>
              <a:spcAft>
                <a:spcPct val="0"/>
              </a:spcAft>
              <a:buClrTx/>
              <a:buSzTx/>
              <a:buFontTx/>
              <a:buNone/>
              <a:tabLst>
                <a:tab pos="295275" algn="l"/>
              </a:tabLst>
              <a:defRPr/>
            </a:pP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Buffer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overflows are basically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heap as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they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on </a:t>
            </a:r>
            <a:r>
              <a:rPr kumimoji="0" lang="en-US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stack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34CB-FE9E-3A4F-8D87-51ABDF0D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malloc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C22615-72F3-0942-9E02-0E8078B1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" y="986274"/>
            <a:ext cx="8524875" cy="3283563"/>
          </a:xfrm>
        </p:spPr>
      </p:pic>
    </p:spTree>
    <p:extLst>
      <p:ext uri="{BB962C8B-B14F-4D97-AF65-F5344CB8AC3E}">
        <p14:creationId xmlns:p14="http://schemas.microsoft.com/office/powerpoint/2010/main" val="4147561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0F3C-CC48-D344-8D30-A2D46E2A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3D247-6BA4-1148-9FAF-A64CF20CE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2" y="724905"/>
            <a:ext cx="7744176" cy="6133095"/>
          </a:xfrm>
        </p:spPr>
      </p:pic>
    </p:spTree>
    <p:extLst>
      <p:ext uri="{BB962C8B-B14F-4D97-AF65-F5344CB8AC3E}">
        <p14:creationId xmlns:p14="http://schemas.microsoft.com/office/powerpoint/2010/main" val="168234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Pseudo Memory</a:t>
            </a:r>
            <a:r>
              <a:rPr lang="en-US" spc="-85" dirty="0"/>
              <a:t> </a:t>
            </a:r>
            <a:r>
              <a:rPr lang="en-US" spc="-5" dirty="0"/>
              <a:t>Map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8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19" name="object 4"/>
          <p:cNvSpPr/>
          <p:nvPr/>
        </p:nvSpPr>
        <p:spPr>
          <a:xfrm>
            <a:off x="3635761" y="168590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0" name="object 5"/>
          <p:cNvSpPr txBox="1"/>
          <p:nvPr/>
        </p:nvSpPr>
        <p:spPr>
          <a:xfrm>
            <a:off x="4416412" y="1517504"/>
            <a:ext cx="353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0x00000000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memory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21" name="object 6"/>
          <p:cNvSpPr txBox="1"/>
          <p:nvPr/>
        </p:nvSpPr>
        <p:spPr>
          <a:xfrm>
            <a:off x="4416412" y="3031979"/>
            <a:ext cx="4413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0x08048000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Start of .text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Segment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graphicFrame>
        <p:nvGraphicFramePr>
          <p:cNvPr id="22" name="object 7"/>
          <p:cNvGraphicFramePr>
            <a:graphicFrameLocks noGrp="1"/>
          </p:cNvGraphicFramePr>
          <p:nvPr/>
        </p:nvGraphicFramePr>
        <p:xfrm>
          <a:off x="1054096" y="1673206"/>
          <a:ext cx="2362200" cy="441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Runtime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Memory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95E89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Libraries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(libc)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377D91"/>
                      </a:solidFill>
                      <a:prstDash val="solid"/>
                    </a:lnL>
                    <a:lnR w="28575">
                      <a:solidFill>
                        <a:srgbClr val="377D91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377D91"/>
                      </a:solidFill>
                      <a:prstDash val="solid"/>
                    </a:lnB>
                    <a:solidFill>
                      <a:srgbClr val="4AA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377D91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ELF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Executable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745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.text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28575">
                      <a:solidFill>
                        <a:srgbClr val="708841"/>
                      </a:solidFill>
                      <a:prstDash val="solid"/>
                    </a:lnL>
                    <a:lnR w="28575">
                      <a:solidFill>
                        <a:srgbClr val="708841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708841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708841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.data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segment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28575">
                      <a:solidFill>
                        <a:srgbClr val="8B3938"/>
                      </a:solidFill>
                      <a:prstDash val="solid"/>
                    </a:lnL>
                    <a:lnR w="28575">
                      <a:solidFill>
                        <a:srgbClr val="8B3938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8B3938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B56D33"/>
                      </a:solidFill>
                      <a:prstDash val="solid"/>
                    </a:lnL>
                    <a:lnR w="28575">
                      <a:solidFill>
                        <a:srgbClr val="B56D33"/>
                      </a:solidFill>
                      <a:prstDash val="solid"/>
                    </a:lnR>
                    <a:lnT w="28575">
                      <a:solidFill>
                        <a:srgbClr val="8B3938"/>
                      </a:solidFill>
                      <a:prstDash val="solid"/>
                    </a:lnT>
                    <a:lnB w="28575">
                      <a:solidFill>
                        <a:srgbClr val="B56D33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B56D33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28575">
                      <a:solidFill>
                        <a:srgbClr val="5D4876"/>
                      </a:solidFill>
                      <a:prstDash val="solid"/>
                    </a:lnL>
                    <a:lnR w="28575">
                      <a:solidFill>
                        <a:srgbClr val="5D4876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5D4876"/>
                      </a:solidFill>
                      <a:prstDash val="solid"/>
                    </a:lnB>
                    <a:solidFill>
                      <a:srgbClr val="8063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95E89"/>
                      </a:solidFill>
                      <a:prstDash val="solid"/>
                    </a:lnL>
                    <a:lnR w="28575">
                      <a:solidFill>
                        <a:srgbClr val="395E89"/>
                      </a:solidFill>
                      <a:prstDash val="solid"/>
                    </a:lnR>
                    <a:lnT w="28575">
                      <a:solidFill>
                        <a:srgbClr val="5D4876"/>
                      </a:solidFill>
                      <a:prstDash val="solid"/>
                    </a:lnT>
                    <a:lnB w="28575">
                      <a:solidFill>
                        <a:srgbClr val="395E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object 8"/>
          <p:cNvSpPr/>
          <p:nvPr/>
        </p:nvSpPr>
        <p:spPr>
          <a:xfrm>
            <a:off x="3541832" y="1624009"/>
            <a:ext cx="155820" cy="12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4" name="object 9"/>
          <p:cNvSpPr/>
          <p:nvPr/>
        </p:nvSpPr>
        <p:spPr>
          <a:xfrm>
            <a:off x="3635761" y="610549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5" name="object 10"/>
          <p:cNvSpPr/>
          <p:nvPr/>
        </p:nvSpPr>
        <p:spPr>
          <a:xfrm>
            <a:off x="3541832" y="6043598"/>
            <a:ext cx="155820" cy="12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6" name="object 11"/>
          <p:cNvSpPr/>
          <p:nvPr/>
        </p:nvSpPr>
        <p:spPr>
          <a:xfrm>
            <a:off x="3635761" y="3200381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7" name="object 12"/>
          <p:cNvSpPr/>
          <p:nvPr/>
        </p:nvSpPr>
        <p:spPr>
          <a:xfrm>
            <a:off x="3541832" y="3138484"/>
            <a:ext cx="155820" cy="123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8" name="object 13"/>
          <p:cNvSpPr/>
          <p:nvPr/>
        </p:nvSpPr>
        <p:spPr>
          <a:xfrm>
            <a:off x="3635761" y="5486368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29" name="object 14"/>
          <p:cNvSpPr/>
          <p:nvPr/>
        </p:nvSpPr>
        <p:spPr>
          <a:xfrm>
            <a:off x="3541832" y="5424471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0" name="object 15"/>
          <p:cNvSpPr/>
          <p:nvPr/>
        </p:nvSpPr>
        <p:spPr>
          <a:xfrm>
            <a:off x="3635761" y="4806410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707626" y="0"/>
                </a:moveTo>
                <a:lnTo>
                  <a:pt x="0" y="0"/>
                </a:lnTo>
              </a:path>
            </a:pathLst>
          </a:custGeom>
          <a:ln w="38099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1" name="object 16"/>
          <p:cNvSpPr/>
          <p:nvPr/>
        </p:nvSpPr>
        <p:spPr>
          <a:xfrm>
            <a:off x="3541832" y="4744513"/>
            <a:ext cx="155820" cy="123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2" name="object 17"/>
          <p:cNvSpPr txBox="1"/>
          <p:nvPr/>
        </p:nvSpPr>
        <p:spPr>
          <a:xfrm>
            <a:off x="292099" y="4638008"/>
            <a:ext cx="8559800" cy="159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0xb7ff0000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heap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4136390" marR="0" lvl="0" indent="0" algn="l" defTabSz="914400" rtl="0" eaLnBrk="1" fontAlgn="base" latinLnBrk="0" hangingPunct="1">
              <a:lnSpc>
                <a:spcPct val="100000"/>
              </a:lnSpc>
              <a:spcBef>
                <a:spcPts val="112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0xbfff0000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Top of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ea typeface="宋体" charset="0"/>
                <a:cs typeface="Consolas"/>
              </a:rPr>
              <a:t>stack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宋体" charset="0"/>
              <a:cs typeface="Times New Roman"/>
            </a:endParaRPr>
          </a:p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136390" algn="l"/>
                <a:tab pos="8546465" algn="l"/>
              </a:tabLst>
              <a:defRPr/>
            </a:pP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Times New Roman"/>
                <a:ea typeface="宋体" charset="0"/>
                <a:cs typeface="Times New Roman"/>
              </a:rPr>
              <a:t> 	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0xFFFFFFFF </a:t>
            </a: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–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End of</a:t>
            </a:r>
            <a:r>
              <a:rPr kumimoji="0" sz="1800" b="0" i="0" u="sng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 </a:t>
            </a:r>
            <a:r>
              <a:rPr kumimoji="0" sz="1800" b="0" i="0" u="sng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45AAC5"/>
                  </a:solidFill>
                </a:uFill>
                <a:latin typeface="Consolas"/>
                <a:ea typeface="宋体" charset="0"/>
                <a:cs typeface="Consolas"/>
              </a:rPr>
              <a:t>memory	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/>
              <a:ea typeface="宋体" charset="0"/>
              <a:cs typeface="Consolas"/>
            </a:endParaRPr>
          </a:p>
        </p:txBody>
      </p:sp>
      <p:sp>
        <p:nvSpPr>
          <p:cNvPr id="33" name="object 18"/>
          <p:cNvSpPr txBox="1">
            <a:spLocks/>
          </p:cNvSpPr>
          <p:nvPr/>
        </p:nvSpPr>
        <p:spPr>
          <a:xfrm>
            <a:off x="530223" y="6467708"/>
            <a:ext cx="11620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127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MBE </a:t>
            </a:r>
            <a:r>
              <a:rPr kumimoji="0" lang="mr-I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-</a:t>
            </a:r>
            <a:r>
              <a:rPr kumimoji="0" lang="mr-IN" sz="2000" b="0" i="0" u="none" strike="noStrike" kern="1200" cap="none" spc="-8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 </a:t>
            </a:r>
            <a:r>
              <a:rPr kumimoji="0" lang="mr-IN" sz="2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t>04/07/2015</a:t>
            </a:r>
            <a:endParaRPr kumimoji="0" lang="mr-IN" sz="20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  <p:sp>
        <p:nvSpPr>
          <p:cNvPr id="34" name="object 19"/>
          <p:cNvSpPr txBox="1">
            <a:spLocks noGrp="1"/>
          </p:cNvSpPr>
          <p:nvPr>
            <p:ph type="ftr" sz="quarter" idx="4294967295"/>
          </p:nvPr>
        </p:nvSpPr>
        <p:spPr>
          <a:xfrm>
            <a:off x="3992257" y="6467708"/>
            <a:ext cx="1158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Heap</a:t>
            </a:r>
            <a:r>
              <a:rPr kumimoji="0" sz="1000" b="0" i="0" u="none" strike="noStrike" kern="1200" cap="none" spc="18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 </a:t>
            </a:r>
            <a:r>
              <a:rPr kumimoji="0" sz="1000" b="0" i="0" u="none" strike="noStrike" kern="1200" cap="none" spc="-5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/>
              </a:rPr>
              <a:t>Exploitation</a:t>
            </a:r>
          </a:p>
        </p:txBody>
      </p:sp>
      <p:sp>
        <p:nvSpPr>
          <p:cNvPr id="35" name="object 20"/>
          <p:cNvSpPr txBox="1">
            <a:spLocks/>
          </p:cNvSpPr>
          <p:nvPr/>
        </p:nvSpPr>
        <p:spPr>
          <a:xfrm>
            <a:off x="8421179" y="6467696"/>
            <a:ext cx="205740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sz="2000"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marL="25400" marR="0" lvl="0" indent="0" algn="l" defTabSz="914400" rtl="0" eaLnBrk="1" fontAlgn="base" latinLnBrk="0" hangingPunct="1">
              <a:lnSpc>
                <a:spcPts val="12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is-I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0"/>
              </a:rPr>
              <a:pPr marL="25400" marR="0" lvl="0" indent="0" algn="l" defTabSz="914400" rtl="0" eaLnBrk="1" fontAlgn="base" latinLnBrk="0" hangingPunct="1">
                <a:lnSpc>
                  <a:spcPts val="124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s-I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8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1770-0D78-784D-881E-F8C8F54F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Unlink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5EC5-91AF-8E42-A953-5A3826B5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</a:t>
            </a:r>
            <a:r>
              <a:rPr lang="en-US" altLang="zh-CN" dirty="0"/>
              <a:t>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9F876-E56D-CE4B-9396-5C9CCE760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66" y="2070100"/>
            <a:ext cx="6692900" cy="1358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70FBDC-3662-7549-B001-BDFE1A658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3574437"/>
            <a:ext cx="8524875" cy="3283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10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E84F-B002-9E4B-8474-1A9C6B6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(Old)</a:t>
            </a:r>
            <a:r>
              <a:rPr lang="zh-CN" altLang="en-US" dirty="0"/>
              <a:t> </a:t>
            </a:r>
            <a:r>
              <a:rPr lang="en-US" altLang="zh-CN" dirty="0"/>
              <a:t>Unlink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29B37-AF3F-C140-86A1-400369F4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4" y="745066"/>
            <a:ext cx="8830732" cy="525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A91AF-6061-2D4E-9223-D867912D305D}"/>
              </a:ext>
            </a:extLst>
          </p:cNvPr>
          <p:cNvSpPr txBox="1"/>
          <p:nvPr/>
        </p:nvSpPr>
        <p:spPr>
          <a:xfrm>
            <a:off x="3363171" y="6243400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free(Q);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B03EA-03F5-414F-9D8D-0828DB65A836}"/>
              </a:ext>
            </a:extLst>
          </p:cNvPr>
          <p:cNvSpPr txBox="1"/>
          <p:nvPr/>
        </p:nvSpPr>
        <p:spPr>
          <a:xfrm>
            <a:off x="3051244" y="856545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Use: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Q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Freed: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Nextchunk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9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E84F-B002-9E4B-8474-1A9C6B60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(Old)</a:t>
            </a:r>
            <a:r>
              <a:rPr lang="zh-CN" altLang="en-US" dirty="0"/>
              <a:t> </a:t>
            </a:r>
            <a:r>
              <a:rPr lang="en-US" altLang="zh-CN" dirty="0"/>
              <a:t>Unlink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29B37-AF3F-C140-86A1-400369F4B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4" y="745066"/>
            <a:ext cx="8830732" cy="525638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36B8D7-CBF8-A64C-AFA6-3D2A8332F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681" y="0"/>
            <a:ext cx="5358319" cy="1087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43B605-E53E-AF43-AC7F-8C2FADAE7DCA}"/>
              </a:ext>
            </a:extLst>
          </p:cNvPr>
          <p:cNvSpPr txBox="1"/>
          <p:nvPr/>
        </p:nvSpPr>
        <p:spPr>
          <a:xfrm>
            <a:off x="156634" y="6112934"/>
            <a:ext cx="849944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 dirty="0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P-&gt;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fd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=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target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addr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–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</a:t>
            </a:r>
            <a:r>
              <a:rPr lang="zh-CN" altLang="en-US" sz="1400" dirty="0">
                <a:solidFill>
                  <a:srgbClr val="FF0000"/>
                </a:solidFill>
              </a:rPr>
              <a:t>             </a:t>
            </a:r>
            <a:r>
              <a:rPr lang="en-US" altLang="zh-CN" sz="1400" dirty="0"/>
              <a:t>FD-&gt;</a:t>
            </a:r>
            <a:r>
              <a:rPr lang="en-US" altLang="zh-CN" sz="1400" dirty="0" err="1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which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 </a:t>
            </a:r>
            <a:r>
              <a:rPr lang="zh-CN" altLang="en-US" sz="1400" dirty="0">
                <a:solidFill>
                  <a:srgbClr val="FF0000"/>
                </a:solidFill>
              </a:rPr>
              <a:t>*</a:t>
            </a:r>
            <a:r>
              <a:rPr lang="en-US" altLang="zh-CN" sz="1400" dirty="0">
                <a:solidFill>
                  <a:srgbClr val="FF0000"/>
                </a:solidFill>
              </a:rPr>
              <a:t>(target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addr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–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+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12)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BK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expect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value</a:t>
            </a:r>
          </a:p>
          <a:p>
            <a:r>
              <a:rPr lang="en-US" altLang="zh-CN" sz="1400" dirty="0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P-&gt;</a:t>
            </a:r>
            <a:r>
              <a:rPr lang="en-US" altLang="zh-CN" sz="1400" dirty="0" err="1">
                <a:solidFill>
                  <a:srgbClr val="FF0000"/>
                </a:solidFill>
              </a:rPr>
              <a:t>bk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=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expect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                </a:t>
            </a:r>
            <a:r>
              <a:rPr lang="en-US" altLang="zh-CN" sz="1400" dirty="0"/>
              <a:t>BK-&gt;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which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*</a:t>
            </a:r>
            <a:r>
              <a:rPr lang="en-US" altLang="zh-CN" sz="1400" dirty="0">
                <a:solidFill>
                  <a:srgbClr val="FF0000"/>
                </a:solidFill>
              </a:rPr>
              <a:t>(expect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+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8)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FD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target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</a:rPr>
              <a:t>addr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-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12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6415-5414-6E48-B0C5-FCA4610A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Unlink</a:t>
            </a:r>
            <a:r>
              <a:rPr lang="zh-CN" altLang="en-US" dirty="0"/>
              <a:t> </a:t>
            </a:r>
            <a:r>
              <a:rPr lang="en-US" altLang="zh-CN" dirty="0"/>
              <a:t>Exercise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B99A9-FF04-B743-AF2E-4CE659207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3" y="1155700"/>
            <a:ext cx="1739900" cy="2273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8268A-ED01-0E48-945B-EC5FE96F8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75" y="0"/>
            <a:ext cx="4055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2C540-F94A-204A-81DF-D3EBEF58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13DBE7-1B98-774E-9F9E-7E90FDBA7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634" y="745066"/>
            <a:ext cx="8830732" cy="52563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AFAB8-7042-3E4C-A9E3-0F4D18840588}"/>
              </a:ext>
            </a:extLst>
          </p:cNvPr>
          <p:cNvSpPr txBox="1"/>
          <p:nvPr/>
        </p:nvSpPr>
        <p:spPr>
          <a:xfrm>
            <a:off x="2061408" y="6112934"/>
            <a:ext cx="3599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Unlink()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Return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Address</a:t>
            </a:r>
          </a:p>
          <a:p>
            <a:r>
              <a:rPr lang="en-US" altLang="zh-CN" dirty="0">
                <a:sym typeface="Wingdings" pitchFamily="2" charset="2"/>
              </a:rPr>
              <a:t>Bk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shell()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94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2C540-F94A-204A-81DF-D3EBEF581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43" y="3082057"/>
            <a:ext cx="8524875" cy="4313238"/>
          </a:xfrm>
        </p:spPr>
        <p:txBody>
          <a:bodyPr/>
          <a:lstStyle/>
          <a:p>
            <a:r>
              <a:rPr lang="en-US" altLang="zh-CN" dirty="0"/>
              <a:t>Shell()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changed!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AFAB8-7042-3E4C-A9E3-0F4D18840588}"/>
              </a:ext>
            </a:extLst>
          </p:cNvPr>
          <p:cNvSpPr txBox="1"/>
          <p:nvPr/>
        </p:nvSpPr>
        <p:spPr>
          <a:xfrm>
            <a:off x="972681" y="1845734"/>
            <a:ext cx="3599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Fd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Unlink()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Return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Address</a:t>
            </a:r>
          </a:p>
          <a:p>
            <a:r>
              <a:rPr lang="en-US" altLang="zh-CN" dirty="0">
                <a:sym typeface="Wingdings" pitchFamily="2" charset="2"/>
              </a:rPr>
              <a:t>Bk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shell()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address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B5AD1-6386-E046-9890-5342DF0DFE89}"/>
              </a:ext>
            </a:extLst>
          </p:cNvPr>
          <p:cNvSpPr txBox="1"/>
          <p:nvPr/>
        </p:nvSpPr>
        <p:spPr>
          <a:xfrm>
            <a:off x="295275" y="794077"/>
            <a:ext cx="8499443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400" dirty="0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P-&gt;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fd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=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target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addr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–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</a:t>
            </a:r>
            <a:r>
              <a:rPr lang="zh-CN" altLang="en-US" sz="1400" dirty="0">
                <a:solidFill>
                  <a:srgbClr val="FF0000"/>
                </a:solidFill>
              </a:rPr>
              <a:t>             </a:t>
            </a:r>
            <a:r>
              <a:rPr lang="en-US" altLang="zh-CN" sz="1400" dirty="0"/>
              <a:t>FD-&gt;</a:t>
            </a:r>
            <a:r>
              <a:rPr lang="en-US" altLang="zh-CN" sz="1400" dirty="0" err="1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which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 </a:t>
            </a:r>
            <a:r>
              <a:rPr lang="zh-CN" altLang="en-US" sz="1400" dirty="0">
                <a:solidFill>
                  <a:srgbClr val="FF0000"/>
                </a:solidFill>
              </a:rPr>
              <a:t>*</a:t>
            </a:r>
            <a:r>
              <a:rPr lang="en-US" altLang="zh-CN" sz="1400" dirty="0">
                <a:solidFill>
                  <a:srgbClr val="FF0000"/>
                </a:solidFill>
              </a:rPr>
              <a:t>(target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err="1">
                <a:solidFill>
                  <a:srgbClr val="FF0000"/>
                </a:solidFill>
              </a:rPr>
              <a:t>addr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–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+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12)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BK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expect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value</a:t>
            </a:r>
          </a:p>
          <a:p>
            <a:r>
              <a:rPr lang="en-US" altLang="zh-CN" sz="1400" dirty="0"/>
              <a:t>BK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P-&gt;</a:t>
            </a:r>
            <a:r>
              <a:rPr lang="en-US" altLang="zh-CN" sz="1400" dirty="0" err="1">
                <a:solidFill>
                  <a:srgbClr val="FF0000"/>
                </a:solidFill>
              </a:rPr>
              <a:t>bk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=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expect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                </a:t>
            </a:r>
            <a:r>
              <a:rPr lang="en-US" altLang="zh-CN" sz="1400" dirty="0"/>
              <a:t>BK-&gt;</a:t>
            </a:r>
            <a:r>
              <a:rPr lang="zh-CN" altLang="en-US" sz="1400" dirty="0"/>
              <a:t> </a:t>
            </a:r>
            <a:r>
              <a:rPr lang="en-US" altLang="zh-CN" sz="1400" dirty="0" err="1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/>
              <a:t>FD</a:t>
            </a:r>
            <a:r>
              <a:rPr lang="zh-CN" altLang="en-US" sz="1400" dirty="0"/>
              <a:t> </a:t>
            </a:r>
            <a:r>
              <a:rPr lang="en-US" altLang="zh-CN" sz="1400" dirty="0"/>
              <a:t>which</a:t>
            </a:r>
            <a:r>
              <a:rPr lang="zh-CN" altLang="en-US" sz="1400" dirty="0"/>
              <a:t> </a:t>
            </a:r>
            <a:r>
              <a:rPr lang="en-US" altLang="zh-CN" sz="1400" dirty="0"/>
              <a:t>is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*</a:t>
            </a:r>
            <a:r>
              <a:rPr lang="en-US" altLang="zh-CN" sz="1400" dirty="0">
                <a:solidFill>
                  <a:srgbClr val="FF0000"/>
                </a:solidFill>
              </a:rPr>
              <a:t>(expect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value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+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8)</a:t>
            </a:r>
            <a:r>
              <a:rPr lang="zh-CN" altLang="en-US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=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FD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=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target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</a:rPr>
              <a:t>addr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-</a:t>
            </a:r>
            <a:r>
              <a:rPr lang="zh-CN" altLang="en-US" sz="1400" dirty="0">
                <a:solidFill>
                  <a:srgbClr val="7030A0"/>
                </a:solidFill>
              </a:rPr>
              <a:t> </a:t>
            </a:r>
            <a:r>
              <a:rPr lang="en-US" altLang="zh-CN" sz="1400" dirty="0">
                <a:solidFill>
                  <a:srgbClr val="7030A0"/>
                </a:solidFill>
              </a:rPr>
              <a:t>12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4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370D09-A497-EF41-883C-971B13E4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4" y="1217379"/>
            <a:ext cx="2222500" cy="2667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2345F-A979-FB46-91A1-AF6D441E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693155"/>
            <a:ext cx="56642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74B05-BAF1-4945-8925-E17F2C098593}"/>
              </a:ext>
            </a:extLst>
          </p:cNvPr>
          <p:cNvSpPr txBox="1"/>
          <p:nvPr/>
        </p:nvSpPr>
        <p:spPr>
          <a:xfrm>
            <a:off x="2871972" y="3746876"/>
            <a:ext cx="3374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EIP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ESP</a:t>
            </a:r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7992A6E-B33E-1C4D-B474-06EA777D9079}"/>
              </a:ext>
            </a:extLst>
          </p:cNvPr>
          <p:cNvSpPr/>
          <p:nvPr/>
        </p:nvSpPr>
        <p:spPr bwMode="auto">
          <a:xfrm>
            <a:off x="4401670" y="4146986"/>
            <a:ext cx="340659" cy="6877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4AC6-3166-3040-9505-76A7EE870C5D}"/>
              </a:ext>
            </a:extLst>
          </p:cNvPr>
          <p:cNvSpPr txBox="1"/>
          <p:nvPr/>
        </p:nvSpPr>
        <p:spPr>
          <a:xfrm>
            <a:off x="2586756" y="4834732"/>
            <a:ext cx="4817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lea</a:t>
            </a:r>
            <a:r>
              <a:rPr lang="zh-CN" altLang="en-US" dirty="0"/>
              <a:t> </a:t>
            </a:r>
            <a:r>
              <a:rPr lang="en-US" altLang="zh-CN" dirty="0" err="1"/>
              <a:t>esp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[ecx-0x4]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[ecx-0x4]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esp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A5DEA83-B01D-B640-8C8B-F0C332C700EF}"/>
              </a:ext>
            </a:extLst>
          </p:cNvPr>
          <p:cNvSpPr/>
          <p:nvPr/>
        </p:nvSpPr>
        <p:spPr bwMode="auto">
          <a:xfrm>
            <a:off x="4389059" y="5243863"/>
            <a:ext cx="340659" cy="6877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2D716-C8E1-7645-B5CC-3BC1F6942F52}"/>
              </a:ext>
            </a:extLst>
          </p:cNvPr>
          <p:cNvSpPr txBox="1"/>
          <p:nvPr/>
        </p:nvSpPr>
        <p:spPr>
          <a:xfrm>
            <a:off x="1739900" y="5940630"/>
            <a:ext cx="6712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mov</a:t>
            </a:r>
            <a:r>
              <a:rPr lang="zh-CN" altLang="en-US" dirty="0"/>
              <a:t> </a:t>
            </a:r>
            <a:r>
              <a:rPr lang="en-US" altLang="zh-CN" dirty="0" err="1"/>
              <a:t>ecx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DWORD</a:t>
            </a:r>
            <a:r>
              <a:rPr lang="zh-CN" altLang="en-US" dirty="0"/>
              <a:t> </a:t>
            </a:r>
            <a:r>
              <a:rPr lang="en-US" altLang="zh-CN" dirty="0"/>
              <a:t>PTR</a:t>
            </a:r>
            <a:r>
              <a:rPr lang="zh-CN" altLang="en-US" dirty="0"/>
              <a:t> </a:t>
            </a:r>
            <a:r>
              <a:rPr lang="en-US" altLang="zh-CN" dirty="0"/>
              <a:t>[ebp-0x4]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[ebp-0x4]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ecx</a:t>
            </a:r>
            <a:r>
              <a:rPr lang="zh-CN" altLang="en-US" dirty="0">
                <a:sym typeface="Wingdings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18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370D09-A497-EF41-883C-971B13E45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835044"/>
            <a:ext cx="2222500" cy="2667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2345F-A979-FB46-91A1-AF6D441E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94" y="747316"/>
            <a:ext cx="5664200" cy="204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574B05-BAF1-4945-8925-E17F2C098593}"/>
              </a:ext>
            </a:extLst>
          </p:cNvPr>
          <p:cNvSpPr txBox="1"/>
          <p:nvPr/>
        </p:nvSpPr>
        <p:spPr>
          <a:xfrm>
            <a:off x="3563978" y="2792016"/>
            <a:ext cx="3374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ret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EIP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ESP</a:t>
            </a:r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7992A6E-B33E-1C4D-B474-06EA777D9079}"/>
              </a:ext>
            </a:extLst>
          </p:cNvPr>
          <p:cNvSpPr/>
          <p:nvPr/>
        </p:nvSpPr>
        <p:spPr bwMode="auto">
          <a:xfrm>
            <a:off x="5093676" y="3192126"/>
            <a:ext cx="340659" cy="6877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E4AC6-3166-3040-9505-76A7EE870C5D}"/>
              </a:ext>
            </a:extLst>
          </p:cNvPr>
          <p:cNvSpPr txBox="1"/>
          <p:nvPr/>
        </p:nvSpPr>
        <p:spPr>
          <a:xfrm>
            <a:off x="3211222" y="3826326"/>
            <a:ext cx="4817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lea</a:t>
            </a:r>
            <a:r>
              <a:rPr lang="zh-CN" altLang="en-US" dirty="0"/>
              <a:t> </a:t>
            </a:r>
            <a:r>
              <a:rPr lang="en-US" altLang="zh-CN" dirty="0" err="1"/>
              <a:t>esp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[ecx-0x4]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[ecx-0x4]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esp</a:t>
            </a:r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A5DEA83-B01D-B640-8C8B-F0C332C700EF}"/>
              </a:ext>
            </a:extLst>
          </p:cNvPr>
          <p:cNvSpPr/>
          <p:nvPr/>
        </p:nvSpPr>
        <p:spPr bwMode="auto">
          <a:xfrm>
            <a:off x="5093675" y="4180956"/>
            <a:ext cx="340659" cy="6877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2D716-C8E1-7645-B5CC-3BC1F6942F52}"/>
              </a:ext>
            </a:extLst>
          </p:cNvPr>
          <p:cNvSpPr txBox="1"/>
          <p:nvPr/>
        </p:nvSpPr>
        <p:spPr>
          <a:xfrm>
            <a:off x="2431906" y="4795313"/>
            <a:ext cx="6712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mov</a:t>
            </a:r>
            <a:r>
              <a:rPr lang="zh-CN" altLang="en-US" dirty="0"/>
              <a:t> </a:t>
            </a:r>
            <a:r>
              <a:rPr lang="en-US" altLang="zh-CN" dirty="0" err="1"/>
              <a:t>ecx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DWORD</a:t>
            </a:r>
            <a:r>
              <a:rPr lang="zh-CN" altLang="en-US" dirty="0"/>
              <a:t> </a:t>
            </a:r>
            <a:r>
              <a:rPr lang="en-US" altLang="zh-CN" dirty="0"/>
              <a:t>PTR</a:t>
            </a:r>
            <a:r>
              <a:rPr lang="zh-CN" altLang="en-US" dirty="0"/>
              <a:t> </a:t>
            </a:r>
            <a:r>
              <a:rPr lang="en-US" altLang="zh-CN" dirty="0"/>
              <a:t>[ebp-0x4]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put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[ebp-0x4]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to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ecx</a:t>
            </a:r>
            <a:r>
              <a:rPr lang="zh-CN" alt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81A9C5C-89AB-BE4B-B9DE-64B2F5331476}"/>
              </a:ext>
            </a:extLst>
          </p:cNvPr>
          <p:cNvSpPr/>
          <p:nvPr/>
        </p:nvSpPr>
        <p:spPr bwMode="auto">
          <a:xfrm>
            <a:off x="5158995" y="5173584"/>
            <a:ext cx="210017" cy="42399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4E292-AA8E-834C-81B8-8D52092F2E2B}"/>
              </a:ext>
            </a:extLst>
          </p:cNvPr>
          <p:cNvSpPr txBox="1"/>
          <p:nvPr/>
        </p:nvSpPr>
        <p:spPr>
          <a:xfrm>
            <a:off x="3431025" y="5597581"/>
            <a:ext cx="364074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[ecx-0x4]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shell()</a:t>
            </a:r>
            <a:r>
              <a:rPr lang="zh-CN" altLang="en-US" dirty="0"/>
              <a:t> </a:t>
            </a:r>
            <a:r>
              <a:rPr lang="en-US" altLang="zh-CN" dirty="0" err="1"/>
              <a:t>addr</a:t>
            </a:r>
            <a:endParaRPr lang="en-US" altLang="zh-CN" dirty="0"/>
          </a:p>
          <a:p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set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ecx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shell()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 err="1">
                <a:sym typeface="Wingdings" pitchFamily="2" charset="2"/>
              </a:rPr>
              <a:t>addr</a:t>
            </a:r>
            <a:r>
              <a:rPr lang="zh-CN" altLang="en-US" dirty="0">
                <a:sym typeface="Wingdings" pitchFamily="2" charset="2"/>
              </a:rPr>
              <a:t> 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16BB43-0DF7-6A46-826B-E00E1EE6F6F2}"/>
              </a:ext>
            </a:extLst>
          </p:cNvPr>
          <p:cNvSpPr txBox="1"/>
          <p:nvPr/>
        </p:nvSpPr>
        <p:spPr>
          <a:xfrm>
            <a:off x="3054893" y="6417001"/>
            <a:ext cx="420820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--&gt; set</a:t>
            </a:r>
            <a:r>
              <a:rPr lang="zh-CN" altLang="en-US" dirty="0"/>
              <a:t> </a:t>
            </a:r>
            <a:r>
              <a:rPr lang="en-US" altLang="zh-CN" dirty="0"/>
              <a:t>[ebp-0x4]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shell()</a:t>
            </a:r>
            <a:r>
              <a:rPr lang="zh-CN" altLang="en-US" dirty="0"/>
              <a:t> </a:t>
            </a:r>
            <a:r>
              <a:rPr lang="en-US" altLang="zh-CN" dirty="0" err="1"/>
              <a:t>addr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433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563D3-5E1C-1849-B774-619DA3000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04980"/>
            <a:ext cx="8524875" cy="4313238"/>
          </a:xfrm>
        </p:spPr>
        <p:txBody>
          <a:bodyPr/>
          <a:lstStyle/>
          <a:p>
            <a:r>
              <a:rPr lang="en-US" altLang="zh-CN" dirty="0"/>
              <a:t>Shellcode</a:t>
            </a:r>
            <a:r>
              <a:rPr lang="zh-CN" altLang="en-US" dirty="0"/>
              <a:t> </a:t>
            </a:r>
            <a:r>
              <a:rPr lang="en-US" altLang="zh-CN" dirty="0"/>
              <a:t>structure: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shell()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dummy</a:t>
            </a:r>
            <a:r>
              <a:rPr lang="zh-CN" altLang="en-US" dirty="0"/>
              <a:t> </a:t>
            </a:r>
            <a:r>
              <a:rPr lang="en-US" altLang="zh-CN" dirty="0"/>
              <a:t>characters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Fd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 </a:t>
            </a:r>
            <a:r>
              <a:rPr lang="en-US" altLang="zh-CN" dirty="0"/>
              <a:t>Bk</a:t>
            </a:r>
          </a:p>
          <a:p>
            <a:endParaRPr lang="en-US" dirty="0"/>
          </a:p>
          <a:p>
            <a:r>
              <a:rPr lang="en-US" altLang="zh-CN" dirty="0"/>
              <a:t>malloc(</a:t>
            </a:r>
            <a:r>
              <a:rPr lang="en-US" altLang="zh-CN" dirty="0" err="1"/>
              <a:t>sizeof</a:t>
            </a:r>
            <a:r>
              <a:rPr lang="en-US" altLang="zh-CN" dirty="0"/>
              <a:t>(OBJ))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8</a:t>
            </a:r>
            <a:r>
              <a:rPr lang="zh-CN" altLang="en-US" dirty="0">
                <a:sym typeface="Wingdings" pitchFamily="2" charset="2"/>
              </a:rPr>
              <a:t> * </a:t>
            </a:r>
            <a:r>
              <a:rPr lang="en-US" altLang="zh-CN" dirty="0">
                <a:sym typeface="Wingdings" pitchFamily="2" charset="2"/>
              </a:rPr>
              <a:t>(</a:t>
            </a:r>
            <a:r>
              <a:rPr lang="en-US" altLang="zh-CN" dirty="0" err="1">
                <a:sym typeface="Wingdings" pitchFamily="2" charset="2"/>
              </a:rPr>
              <a:t>int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(4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4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8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4)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/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8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+1)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=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24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altLang="zh-CN" sz="1800" dirty="0">
                <a:sym typeface="Wingdings" pitchFamily="2" charset="2"/>
              </a:rPr>
              <a:t>24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byte =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4 byte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(Previous Chunk Size) + 4 byte (chunk Size) + 16 byte Data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BDB49-50E8-DF4D-AE3C-FA8C3666E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2" y="2957979"/>
            <a:ext cx="8255000" cy="21971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65079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CFA9C-430F-8C41-8474-D20B4A428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44" y="1081320"/>
            <a:ext cx="6159500" cy="2654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6C763-27E3-D84B-BCCD-B1B1C7C82DFF}"/>
              </a:ext>
            </a:extLst>
          </p:cNvPr>
          <p:cNvSpPr txBox="1"/>
          <p:nvPr/>
        </p:nvSpPr>
        <p:spPr>
          <a:xfrm>
            <a:off x="2456329" y="4067640"/>
            <a:ext cx="3879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</a:t>
            </a:r>
            <a:r>
              <a:rPr lang="en-US" dirty="0" err="1"/>
              <a:t>esp</a:t>
            </a:r>
            <a:r>
              <a:rPr lang="en-US" dirty="0"/>
              <a:t>, 0x14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ebp</a:t>
            </a:r>
            <a:r>
              <a:rPr lang="en-US" dirty="0">
                <a:sym typeface="Wingdings" pitchFamily="2" charset="2"/>
              </a:rPr>
              <a:t> = </a:t>
            </a:r>
            <a:r>
              <a:rPr lang="en-US" dirty="0" err="1">
                <a:sym typeface="Wingdings" pitchFamily="2" charset="2"/>
              </a:rPr>
              <a:t>esp</a:t>
            </a:r>
            <a:r>
              <a:rPr lang="en-US" dirty="0">
                <a:sym typeface="Wingdings" pitchFamily="2" charset="2"/>
              </a:rPr>
              <a:t> + 14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ebp</a:t>
            </a:r>
            <a:r>
              <a:rPr lang="en-US" dirty="0">
                <a:sym typeface="Wingdings" pitchFamily="2" charset="2"/>
              </a:rPr>
              <a:t> – 4 = </a:t>
            </a:r>
            <a:r>
              <a:rPr lang="en-US" dirty="0" err="1">
                <a:sym typeface="Wingdings" pitchFamily="2" charset="2"/>
              </a:rPr>
              <a:t>esp</a:t>
            </a:r>
            <a:r>
              <a:rPr lang="en-US" dirty="0">
                <a:sym typeface="Wingdings" pitchFamily="2" charset="2"/>
              </a:rPr>
              <a:t> + 10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2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A7EB-F0EE-AD45-B897-73EF930E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in Linux (GNU C Library – </a:t>
            </a:r>
            <a:r>
              <a:rPr lang="en-US" dirty="0" err="1"/>
              <a:t>glibc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88BEC-B742-B942-8789-5A4D71AE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804" y="749300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ptmalloc2 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E5AD2670-43A8-624C-B6EF-7C2A9D215199}"/>
              </a:ext>
            </a:extLst>
          </p:cNvPr>
          <p:cNvSpPr/>
          <p:nvPr/>
        </p:nvSpPr>
        <p:spPr bwMode="auto">
          <a:xfrm>
            <a:off x="3995530" y="1351721"/>
            <a:ext cx="636105" cy="56653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10A33-B2B2-BA4E-AD9B-DD756C067133}"/>
              </a:ext>
            </a:extLst>
          </p:cNvPr>
          <p:cNvSpPr txBox="1"/>
          <p:nvPr/>
        </p:nvSpPr>
        <p:spPr>
          <a:xfrm>
            <a:off x="2815267" y="191825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brk</a:t>
            </a:r>
            <a:r>
              <a:rPr lang="en-US" altLang="zh-CN" sz="3200" b="1" dirty="0"/>
              <a:t>()</a:t>
            </a:r>
            <a:endParaRPr lang="en-US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4E305-C613-4048-BFF0-F35F6863F2A6}"/>
              </a:ext>
            </a:extLst>
          </p:cNvPr>
          <p:cNvSpPr txBox="1"/>
          <p:nvPr/>
        </p:nvSpPr>
        <p:spPr>
          <a:xfrm>
            <a:off x="4820478" y="1918251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mmap</a:t>
            </a:r>
            <a:r>
              <a:rPr lang="en-US" altLang="zh-CN" sz="3200" b="1" dirty="0"/>
              <a:t>()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BF7AE-08A7-F042-9CD1-312400F97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4380886"/>
            <a:ext cx="8219135" cy="23816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148BA-B594-3143-945D-6AD6217A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2585477"/>
            <a:ext cx="9144000" cy="17694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63F94D-37EE-DC42-BA4D-B53ECC987F07}"/>
              </a:ext>
            </a:extLst>
          </p:cNvPr>
          <p:cNvSpPr txBox="1"/>
          <p:nvPr/>
        </p:nvSpPr>
        <p:spPr>
          <a:xfrm>
            <a:off x="546970" y="181827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System call:</a:t>
            </a:r>
          </a:p>
        </p:txBody>
      </p:sp>
    </p:spTree>
    <p:extLst>
      <p:ext uri="{BB962C8B-B14F-4D97-AF65-F5344CB8AC3E}">
        <p14:creationId xmlns:p14="http://schemas.microsoft.com/office/powerpoint/2010/main" val="2083384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D2E4-43D9-9E49-B904-2A2AA366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DADC4-E78D-1340-8A7C-FC63BBF7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Shell() </a:t>
            </a:r>
            <a:r>
              <a:rPr lang="en-US" dirty="0" err="1"/>
              <a:t>addr</a:t>
            </a:r>
            <a:r>
              <a:rPr lang="en-US" dirty="0"/>
              <a:t> + 4 </a:t>
            </a:r>
            <a:r>
              <a:rPr lang="en-US" dirty="0">
                <a:sym typeface="Wingdings" pitchFamily="2" charset="2"/>
              </a:rPr>
              <a:t>==  </a:t>
            </a:r>
            <a:r>
              <a:rPr lang="en-US" dirty="0" err="1">
                <a:sym typeface="Wingdings" pitchFamily="2" charset="2"/>
              </a:rPr>
              <a:t>heap_leak</a:t>
            </a:r>
            <a:r>
              <a:rPr lang="en-US" dirty="0">
                <a:sym typeface="Wingdings" pitchFamily="2" charset="2"/>
              </a:rPr>
              <a:t> + 8 + 4</a:t>
            </a:r>
          </a:p>
          <a:p>
            <a:pPr lvl="6"/>
            <a:r>
              <a:rPr lang="en-US" dirty="0">
                <a:sym typeface="Wingdings" pitchFamily="2" charset="2"/>
              </a:rPr>
              <a:t>= </a:t>
            </a:r>
            <a:r>
              <a:rPr lang="en-US" dirty="0" err="1">
                <a:sym typeface="Wingdings" pitchFamily="2" charset="2"/>
              </a:rPr>
              <a:t>heap_leak</a:t>
            </a:r>
            <a:r>
              <a:rPr lang="en-US" dirty="0">
                <a:sym typeface="Wingdings" pitchFamily="2" charset="2"/>
              </a:rPr>
              <a:t> + 0xc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AD57-7CDD-254B-BE31-F9DC5173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100B2-D54A-ED4E-A754-EDD7020F5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67" y="1489075"/>
            <a:ext cx="6621890" cy="4313238"/>
          </a:xfrm>
        </p:spPr>
      </p:pic>
    </p:spTree>
    <p:extLst>
      <p:ext uri="{BB962C8B-B14F-4D97-AF65-F5344CB8AC3E}">
        <p14:creationId xmlns:p14="http://schemas.microsoft.com/office/powerpoint/2010/main" val="3200568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1139-7785-5E44-A304-E39F638F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2D222-69C8-EF48-BB83-F3467060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12" y="2616994"/>
            <a:ext cx="6451600" cy="2057400"/>
          </a:xfrm>
        </p:spPr>
      </p:pic>
    </p:spTree>
    <p:extLst>
      <p:ext uri="{BB962C8B-B14F-4D97-AF65-F5344CB8AC3E}">
        <p14:creationId xmlns:p14="http://schemas.microsoft.com/office/powerpoint/2010/main" val="1587037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EBC9-5631-0944-80E5-DEC6EB38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Consolidate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Chunk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AC3061-B789-8C44-8E1F-07D3C2BF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529013"/>
            <a:ext cx="8524875" cy="4233362"/>
          </a:xfrm>
        </p:spPr>
      </p:pic>
    </p:spTree>
    <p:extLst>
      <p:ext uri="{BB962C8B-B14F-4D97-AF65-F5344CB8AC3E}">
        <p14:creationId xmlns:p14="http://schemas.microsoft.com/office/powerpoint/2010/main" val="280909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FAB1-B2A3-2D4F-9806-C2B5980F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of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7569-BBFF-AE40-8D92-91A704FC3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749300"/>
            <a:ext cx="8524875" cy="4313238"/>
          </a:xfrm>
        </p:spPr>
        <p:txBody>
          <a:bodyPr/>
          <a:lstStyle/>
          <a:p>
            <a:r>
              <a:rPr lang="en-US" b="1" dirty="0"/>
              <a:t>House of Force</a:t>
            </a:r>
            <a:r>
              <a:rPr lang="en-US" dirty="0"/>
              <a:t>: In this technique, attacker abuses top chunk size and tricks ‘</a:t>
            </a:r>
            <a:r>
              <a:rPr lang="en-US" dirty="0" err="1"/>
              <a:t>glibc</a:t>
            </a:r>
            <a:r>
              <a:rPr lang="en-US" dirty="0"/>
              <a:t> malloc’ to service a very large memory request (greater than heap system memory size) using top chunk. Now when a new malloc request is made, GOT entry of free would be overwritten with shellcode address. Hence from now on whenever free is called, shellcode gets executed!!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D8A90-CFAC-1548-9B1F-C10DCA36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744949"/>
            <a:ext cx="6659898" cy="386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69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33E0-F2B1-954A-920D-E2CD1C4D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of </a:t>
            </a:r>
            <a:r>
              <a:rPr lang="en-US" dirty="0" err="1"/>
              <a:t>glibc</a:t>
            </a:r>
            <a:r>
              <a:rPr lang="en-US"/>
              <a:t> malloc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BFCD-22E8-4B4B-9DD1-9ED54D8E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Allocated chunk</a:t>
            </a:r>
          </a:p>
          <a:p>
            <a:r>
              <a:rPr lang="en-US" dirty="0"/>
              <a:t>Free chunk</a:t>
            </a:r>
          </a:p>
          <a:p>
            <a:r>
              <a:rPr lang="en-US" b="1" dirty="0">
                <a:solidFill>
                  <a:srgbClr val="FF0000"/>
                </a:solidFill>
              </a:rPr>
              <a:t>Top chunk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0575C-9695-C149-BCE5-29609C55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2867212"/>
            <a:ext cx="7683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3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6527-52C8-E943-B0CF-B2556D82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1EDA-7901-3E4D-948B-8F716C4EE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/>
              <a:t>Top Chunk</a:t>
            </a:r>
            <a:r>
              <a:rPr lang="en-US" dirty="0"/>
              <a:t>: Chunk which is at the top border of an arena is called </a:t>
            </a:r>
            <a:r>
              <a:rPr lang="en-US" dirty="0">
                <a:hlinkClick r:id="rId2"/>
              </a:rPr>
              <a:t>top chunk</a:t>
            </a:r>
            <a:r>
              <a:rPr lang="en-US" dirty="0"/>
              <a:t>. It doesn't belong to any bin. Top chunk is used to service user request when there is </a:t>
            </a:r>
            <a:r>
              <a:rPr lang="en-US" dirty="0">
                <a:hlinkClick r:id="rId3"/>
              </a:rPr>
              <a:t>NO free blocks</a:t>
            </a:r>
            <a:r>
              <a:rPr lang="en-US" dirty="0"/>
              <a:t>, in any of the bins. If </a:t>
            </a:r>
            <a:r>
              <a:rPr lang="en-US" dirty="0">
                <a:hlinkClick r:id="rId4"/>
              </a:rPr>
              <a:t>top chunk size is greater than user requested size</a:t>
            </a:r>
            <a:r>
              <a:rPr lang="en-US" dirty="0"/>
              <a:t> top chunk is split into two:</a:t>
            </a:r>
          </a:p>
          <a:p>
            <a:pPr lvl="1"/>
            <a:r>
              <a:rPr lang="en-US" dirty="0"/>
              <a:t>User chunk (of user requested size)</a:t>
            </a:r>
          </a:p>
          <a:p>
            <a:pPr lvl="1"/>
            <a:r>
              <a:rPr lang="en-US" dirty="0"/>
              <a:t>Remainder chunk (of remaining size)</a:t>
            </a:r>
          </a:p>
          <a:p>
            <a:r>
              <a:rPr lang="en-US" dirty="0"/>
              <a:t>The </a:t>
            </a:r>
            <a:r>
              <a:rPr lang="en-US" dirty="0">
                <a:hlinkClick r:id="rId5"/>
              </a:rPr>
              <a:t>remainder chunk becomes the new top</a:t>
            </a:r>
            <a:r>
              <a:rPr lang="en-US" dirty="0"/>
              <a:t>. If top chunk size is lesser than user requested size, top chunk is </a:t>
            </a:r>
            <a:r>
              <a:rPr lang="en-US" dirty="0">
                <a:hlinkClick r:id="rId6"/>
              </a:rPr>
              <a:t>extended</a:t>
            </a:r>
            <a:r>
              <a:rPr lang="en-US" dirty="0"/>
              <a:t> using </a:t>
            </a:r>
            <a:r>
              <a:rPr lang="en-US" dirty="0">
                <a:hlinkClick r:id="rId7"/>
              </a:rPr>
              <a:t>sbrk</a:t>
            </a:r>
            <a:r>
              <a:rPr lang="en-US" dirty="0"/>
              <a:t> (main arena) or </a:t>
            </a:r>
            <a:r>
              <a:rPr lang="en-US" dirty="0">
                <a:hlinkClick r:id="rId8"/>
              </a:rPr>
              <a:t>mmap</a:t>
            </a:r>
            <a:r>
              <a:rPr lang="en-US" dirty="0"/>
              <a:t> (thread arena) </a:t>
            </a:r>
            <a:r>
              <a:rPr lang="en-US" dirty="0" err="1"/>
              <a:t>syscall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085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8C77-44C8-4641-86FD-82917D7D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Malloc </a:t>
            </a:r>
            <a:r>
              <a:rPr lang="en-US" dirty="0" err="1"/>
              <a:t>Maleficarum</a:t>
            </a:r>
            <a:r>
              <a:rPr lang="en-US" dirty="0"/>
              <a:t> (2004)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D149-5800-FE4F-BC59-C46A8AE9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0839"/>
            <a:ext cx="8524875" cy="4313238"/>
          </a:xfrm>
        </p:spPr>
        <p:txBody>
          <a:bodyPr/>
          <a:lstStyle/>
          <a:p>
            <a:r>
              <a:rPr lang="en-US" dirty="0"/>
              <a:t>The Malloc </a:t>
            </a:r>
            <a:r>
              <a:rPr lang="en-US" dirty="0" err="1"/>
              <a:t>Maleficarum</a:t>
            </a:r>
            <a:endParaRPr lang="en-US" dirty="0"/>
          </a:p>
          <a:p>
            <a:pPr lvl="1"/>
            <a:r>
              <a:rPr lang="en-US" dirty="0"/>
              <a:t>In late 2001, "</a:t>
            </a:r>
            <a:r>
              <a:rPr lang="en-US" dirty="0" err="1"/>
              <a:t>Vudo</a:t>
            </a:r>
            <a:r>
              <a:rPr lang="en-US" dirty="0"/>
              <a:t> Malloc Tricks" and "Once Upon A free()" defined the exploitation of overflowed dynamic memory chunks on Linux. </a:t>
            </a:r>
          </a:p>
          <a:p>
            <a:pPr lvl="1"/>
            <a:r>
              <a:rPr lang="en-US" dirty="0"/>
              <a:t>In late 2004, a series of patches to GNU </a:t>
            </a:r>
            <a:r>
              <a:rPr lang="en-US" dirty="0" err="1"/>
              <a:t>libc</a:t>
            </a:r>
            <a:r>
              <a:rPr lang="en-US" dirty="0"/>
              <a:t> malloc implemented over a dozen mandatory integrity assertions, effectively rendering the existing techniques obsolete.</a:t>
            </a:r>
          </a:p>
          <a:p>
            <a:pPr lvl="1"/>
            <a:r>
              <a:rPr lang="en-US" dirty="0"/>
              <a:t>It is for this reason, a small suggestion of impossibility, that they present the Malloc </a:t>
            </a:r>
            <a:r>
              <a:rPr lang="en-US" dirty="0" err="1"/>
              <a:t>Maleficarum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House of Prime </a:t>
            </a:r>
          </a:p>
          <a:p>
            <a:pPr lvl="2"/>
            <a:r>
              <a:rPr lang="en-US" dirty="0"/>
              <a:t>The House of Mind </a:t>
            </a:r>
          </a:p>
          <a:p>
            <a:pPr lvl="2"/>
            <a:r>
              <a:rPr lang="en-US" dirty="0"/>
              <a:t>The House of Force </a:t>
            </a:r>
          </a:p>
          <a:p>
            <a:pPr lvl="2"/>
            <a:r>
              <a:rPr lang="en-US" dirty="0"/>
              <a:t>The House of Lore </a:t>
            </a:r>
          </a:p>
          <a:p>
            <a:pPr lvl="2"/>
            <a:r>
              <a:rPr lang="en-US" dirty="0"/>
              <a:t>The House of Spirit </a:t>
            </a:r>
          </a:p>
          <a:p>
            <a:pPr lvl="2"/>
            <a:r>
              <a:rPr lang="en-US" dirty="0"/>
              <a:t>The House of Chaos</a:t>
            </a:r>
          </a:p>
        </p:txBody>
      </p:sp>
    </p:spTree>
    <p:extLst>
      <p:ext uri="{BB962C8B-B14F-4D97-AF65-F5344CB8AC3E}">
        <p14:creationId xmlns:p14="http://schemas.microsoft.com/office/powerpoint/2010/main" val="190738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8C77-44C8-4641-86FD-82917D7D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Malloc </a:t>
            </a:r>
            <a:r>
              <a:rPr lang="en-US" dirty="0" err="1"/>
              <a:t>Maleficarum</a:t>
            </a:r>
            <a:r>
              <a:rPr lang="en-US" dirty="0"/>
              <a:t> (2004)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D149-5800-FE4F-BC59-C46A8AE9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40838"/>
            <a:ext cx="8524875" cy="5557185"/>
          </a:xfrm>
        </p:spPr>
        <p:txBody>
          <a:bodyPr/>
          <a:lstStyle/>
          <a:p>
            <a:r>
              <a:rPr lang="en-US" dirty="0"/>
              <a:t>The Malloc </a:t>
            </a:r>
            <a:r>
              <a:rPr lang="en-US" dirty="0" err="1"/>
              <a:t>Maleficarum</a:t>
            </a:r>
            <a:endParaRPr lang="en-US" dirty="0"/>
          </a:p>
          <a:p>
            <a:pPr lvl="1"/>
            <a:r>
              <a:rPr lang="en-US" dirty="0"/>
              <a:t>In late 2001, "</a:t>
            </a:r>
            <a:r>
              <a:rPr lang="en-US" dirty="0" err="1"/>
              <a:t>Vudo</a:t>
            </a:r>
            <a:r>
              <a:rPr lang="en-US" dirty="0"/>
              <a:t> Malloc Tricks" and "Once Upon A free()" defined the exploitation of overflowed dynamic memory chunks on Linux. </a:t>
            </a:r>
          </a:p>
          <a:p>
            <a:pPr lvl="1"/>
            <a:r>
              <a:rPr lang="en-US" dirty="0"/>
              <a:t>In late 2004, a series of patches to GNU </a:t>
            </a:r>
            <a:r>
              <a:rPr lang="en-US" dirty="0" err="1"/>
              <a:t>libc</a:t>
            </a:r>
            <a:r>
              <a:rPr lang="en-US" dirty="0"/>
              <a:t> malloc implemented over a dozen mandatory integrity assertions, effectively rendering the existing techniques obsolete.</a:t>
            </a:r>
          </a:p>
          <a:p>
            <a:pPr lvl="1"/>
            <a:r>
              <a:rPr lang="en-US" dirty="0"/>
              <a:t>It is for this reason, a small suggestion of impossibility, that they present the Malloc </a:t>
            </a:r>
            <a:r>
              <a:rPr lang="en-US" dirty="0" err="1"/>
              <a:t>Maleficarum</a:t>
            </a:r>
            <a:r>
              <a:rPr lang="en-US" dirty="0"/>
              <a:t>:</a:t>
            </a:r>
          </a:p>
          <a:p>
            <a:pPr lvl="2"/>
            <a:r>
              <a:rPr lang="en-US" strike="sngStrike" dirty="0"/>
              <a:t>The House of Prime </a:t>
            </a:r>
          </a:p>
          <a:p>
            <a:pPr lvl="2"/>
            <a:r>
              <a:rPr lang="en-US" strike="sngStrike" dirty="0"/>
              <a:t>The House of Mind 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The House of Force </a:t>
            </a:r>
          </a:p>
          <a:p>
            <a:pPr lvl="2"/>
            <a:r>
              <a:rPr lang="en-US" strike="sngStrike" dirty="0"/>
              <a:t>The House of Lore 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The House of Spirit </a:t>
            </a:r>
          </a:p>
          <a:p>
            <a:pPr lvl="2"/>
            <a:r>
              <a:rPr lang="en-US" strike="sngStrike" dirty="0"/>
              <a:t>The House of Chaos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559D7-E07C-7147-AB27-9FE61DDEA056}"/>
              </a:ext>
            </a:extLst>
          </p:cNvPr>
          <p:cNvSpPr/>
          <p:nvPr/>
        </p:nvSpPr>
        <p:spPr>
          <a:xfrm>
            <a:off x="3961279" y="604851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F51B5"/>
                </a:solidFill>
                <a:latin typeface="Fira Sans"/>
                <a:hlinkClick r:id="rId2"/>
              </a:rPr>
              <a:t>https://dl.packetstormsecurity.net/papers/attack/MallocMaleficarum.txt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5371-DE96-5B44-9984-DC420099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of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EE69-9DC4-4240-A95C-6FC759D2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02D32-F59B-4F48-BDF5-BBA3E033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31850"/>
            <a:ext cx="84582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69C2-55FB-764E-A067-F0122D92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C630B-4D5C-A848-84C2-B27DF1EAB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74" y="1115633"/>
            <a:ext cx="5352982" cy="5091436"/>
          </a:xfrm>
        </p:spPr>
      </p:pic>
    </p:spTree>
    <p:extLst>
      <p:ext uri="{BB962C8B-B14F-4D97-AF65-F5344CB8AC3E}">
        <p14:creationId xmlns:p14="http://schemas.microsoft.com/office/powerpoint/2010/main" val="3773208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5371-DE96-5B44-9984-DC420099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of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EE69-9DC4-4240-A95C-6FC759D2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02D32-F59B-4F48-BDF5-BBA3E033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31850"/>
            <a:ext cx="8458200" cy="5194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6C5792-E777-8D4B-BCD0-A3BF275E1071}"/>
              </a:ext>
            </a:extLst>
          </p:cNvPr>
          <p:cNvSpPr/>
          <p:nvPr/>
        </p:nvSpPr>
        <p:spPr>
          <a:xfrm>
            <a:off x="295275" y="831850"/>
            <a:ext cx="6329082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This attack assumes an overflow into the top chunk's header. The </a:t>
            </a:r>
            <a:r>
              <a:rPr lang="en-US" sz="1600" dirty="0"/>
              <a:t>size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 is modified to a very large value (</a:t>
            </a:r>
            <a:r>
              <a:rPr lang="en-US" sz="1600" dirty="0"/>
              <a:t>-1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 in this example).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This ensures that all initial requests will be services using the top chunk, instead of relying on </a:t>
            </a:r>
            <a:r>
              <a:rPr lang="en-US" sz="1600" dirty="0" err="1"/>
              <a:t>mmap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On a 64 bit system, </a:t>
            </a:r>
            <a:r>
              <a:rPr lang="en-US" sz="1600" dirty="0"/>
              <a:t>-1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 evaluates to </a:t>
            </a:r>
            <a:r>
              <a:rPr lang="en-US" sz="1600" dirty="0"/>
              <a:t>0xFFFFFFFFFFFFFFFF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A chunk with this size can cover the entire memory space of the program.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4329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31D7-B4A4-4F44-94FC-B5F8268A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of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AD398-36FB-5F47-81FA-C71B923FC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CD909-5C66-2B43-807F-3ABDD6709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5" y="0"/>
            <a:ext cx="136220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5273EE-EDDB-0D47-A879-0DE0E5DC0999}"/>
              </a:ext>
            </a:extLst>
          </p:cNvPr>
          <p:cNvSpPr/>
          <p:nvPr/>
        </p:nvSpPr>
        <p:spPr>
          <a:xfrm>
            <a:off x="143435" y="1109942"/>
            <a:ext cx="4572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Let us assume that the attacker wishes 'malloc' to return address </a:t>
            </a:r>
            <a:r>
              <a:rPr lang="en-US" dirty="0"/>
              <a:t>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. Now, any malloc call with the size of: </a:t>
            </a:r>
            <a:r>
              <a:rPr lang="en-US" dirty="0"/>
              <a:t>&amp;</a:t>
            </a:r>
            <a:r>
              <a:rPr lang="en-US" dirty="0" err="1"/>
              <a:t>top_chunk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- </a:t>
            </a:r>
            <a:r>
              <a:rPr lang="en-US" dirty="0"/>
              <a:t>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will be serviced using the top chunk. Note that </a:t>
            </a:r>
            <a:r>
              <a:rPr lang="en-US" dirty="0"/>
              <a:t>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can be after or before the </a:t>
            </a:r>
            <a:r>
              <a:rPr lang="en-US" dirty="0" err="1"/>
              <a:t>top_chunk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46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5041-87DD-974D-95BE-EF33B8F7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of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DDBF-7245-5F44-8CB6-6132F3DA5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/>
              <a:t>Prerequisites</a:t>
            </a:r>
            <a:r>
              <a:rPr lang="en-US" dirty="0"/>
              <a:t>: Three malloc calls are required to successfully apply house of force as listed below:</a:t>
            </a:r>
          </a:p>
          <a:p>
            <a:pPr lvl="1"/>
            <a:r>
              <a:rPr lang="en-US" dirty="0"/>
              <a:t>Malloc 1: Attacker should be able to control the size of top chunk. Hence heap overflow should be possible on this allocated chunk which is physically located previous to top chunk.</a:t>
            </a:r>
          </a:p>
          <a:p>
            <a:pPr lvl="1"/>
            <a:r>
              <a:rPr lang="en-US" dirty="0"/>
              <a:t>Malloc 2: Attacker should be able to control the size of this malloc request.</a:t>
            </a:r>
          </a:p>
          <a:p>
            <a:pPr lvl="1"/>
            <a:r>
              <a:rPr lang="en-US" dirty="0"/>
              <a:t>Malloc 3: User input should be copied to this allocated chunk.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41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0BBC-E5E7-9C4D-BE85-ECE811829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</a:t>
            </a:r>
            <a:r>
              <a:rPr lang="en-US" dirty="0" err="1"/>
              <a:t>BambooBox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BAB7-6544-244C-A050-59DF7E2E3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315399"/>
            <a:ext cx="8524875" cy="431323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ctf</a:t>
            </a:r>
            <a:r>
              <a:rPr lang="en-US" dirty="0"/>
              <a:t>-wiki/</a:t>
            </a:r>
            <a:r>
              <a:rPr lang="en-US" dirty="0" err="1"/>
              <a:t>ctf</a:t>
            </a:r>
            <a:r>
              <a:rPr lang="en-US" dirty="0"/>
              <a:t>-challenges/blob/master/</a:t>
            </a:r>
            <a:r>
              <a:rPr lang="en-US" dirty="0" err="1"/>
              <a:t>pwn</a:t>
            </a:r>
            <a:r>
              <a:rPr lang="en-US" dirty="0"/>
              <a:t>/heap/house-of-force/hitcontraning_lab11/</a:t>
            </a:r>
            <a:r>
              <a:rPr lang="en-US" dirty="0" err="1"/>
              <a:t>bamboobox.c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EADBC-B082-4D47-8951-703912928C8A}"/>
              </a:ext>
            </a:extLst>
          </p:cNvPr>
          <p:cNvSpPr/>
          <p:nvPr/>
        </p:nvSpPr>
        <p:spPr>
          <a:xfrm>
            <a:off x="323850" y="2921169"/>
            <a:ext cx="8138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ctf</a:t>
            </a:r>
            <a:r>
              <a:rPr lang="en-US" dirty="0"/>
              <a:t>-wiki/</a:t>
            </a:r>
            <a:r>
              <a:rPr lang="en-US" dirty="0" err="1"/>
              <a:t>ctf</a:t>
            </a:r>
            <a:r>
              <a:rPr lang="en-US" dirty="0"/>
              <a:t>-challenges/blob/master/</a:t>
            </a:r>
            <a:r>
              <a:rPr lang="en-US" dirty="0" err="1"/>
              <a:t>pwn</a:t>
            </a:r>
            <a:r>
              <a:rPr lang="en-US" dirty="0"/>
              <a:t>/heap/house-of-force/hitcontraning_lab11/</a:t>
            </a:r>
            <a:r>
              <a:rPr lang="en-US" dirty="0" err="1"/>
              <a:t>exp.py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C3953-5FE7-9B49-B11E-C81EE984915E}"/>
              </a:ext>
            </a:extLst>
          </p:cNvPr>
          <p:cNvSpPr txBox="1"/>
          <p:nvPr/>
        </p:nvSpPr>
        <p:spPr>
          <a:xfrm>
            <a:off x="323850" y="252105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541F9-F35A-664F-BA1B-40BEB800937D}"/>
              </a:ext>
            </a:extLst>
          </p:cNvPr>
          <p:cNvSpPr txBox="1"/>
          <p:nvPr/>
        </p:nvSpPr>
        <p:spPr>
          <a:xfrm>
            <a:off x="295275" y="667699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 Code:</a:t>
            </a:r>
          </a:p>
        </p:txBody>
      </p:sp>
    </p:spTree>
    <p:extLst>
      <p:ext uri="{BB962C8B-B14F-4D97-AF65-F5344CB8AC3E}">
        <p14:creationId xmlns:p14="http://schemas.microsoft.com/office/powerpoint/2010/main" val="2624940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6F0E-595F-DC4B-9AC2-BE8412DF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First-fit behavior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FAE2-75B6-9746-B1CB-6F1ADA9E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technique describes the 'first-fit' behavior of </a:t>
            </a:r>
            <a:r>
              <a:rPr lang="en-US" dirty="0" err="1"/>
              <a:t>glibc's</a:t>
            </a:r>
            <a:r>
              <a:rPr lang="en-US" dirty="0"/>
              <a:t> allocator. </a:t>
            </a:r>
          </a:p>
          <a:p>
            <a:r>
              <a:rPr lang="en-US" dirty="0"/>
              <a:t>Whenever any chunk (not a fast chunk) is freed, it ends up in the unsorted bin. </a:t>
            </a:r>
          </a:p>
          <a:p>
            <a:r>
              <a:rPr lang="en-US" dirty="0"/>
              <a:t>Insertion happens at the HEAD of the list. </a:t>
            </a:r>
          </a:p>
          <a:p>
            <a:r>
              <a:rPr lang="en-US" dirty="0"/>
              <a:t>On requesting new chunks (again, non fast chunks), initially unsorted bins will be looked up as small bins will be empty. </a:t>
            </a:r>
          </a:p>
          <a:p>
            <a:r>
              <a:rPr lang="en-US" dirty="0"/>
              <a:t>This lookup is from the TAIL end of the list. If a single chunk is present in the unsorted bin, an exact check is not made and if the chunk's size &gt;= the one requested, it is split into two and returned. This ensures first in first out behavior.</a:t>
            </a:r>
          </a:p>
        </p:txBody>
      </p:sp>
    </p:spTree>
    <p:extLst>
      <p:ext uri="{BB962C8B-B14F-4D97-AF65-F5344CB8AC3E}">
        <p14:creationId xmlns:p14="http://schemas.microsoft.com/office/powerpoint/2010/main" val="2166043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98284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3FBE-4D23-4745-8A3A-5C2EA50FA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malloc()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BA90C-76E0-3349-939D-68ABD47FF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47" y="2115671"/>
            <a:ext cx="9181736" cy="3065929"/>
          </a:xfrm>
        </p:spPr>
      </p:pic>
    </p:spTree>
    <p:extLst>
      <p:ext uri="{BB962C8B-B14F-4D97-AF65-F5344CB8AC3E}">
        <p14:creationId xmlns:p14="http://schemas.microsoft.com/office/powerpoint/2010/main" val="311377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16A8-67BD-A144-A5B7-6CDF7B91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malloc()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16B8D-AFBE-0B40-B4ED-F755A04C9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962631"/>
            <a:ext cx="8617230" cy="4308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02778B-FBDF-EA40-9085-FEA97C0F3F4B}"/>
              </a:ext>
            </a:extLst>
          </p:cNvPr>
          <p:cNvSpPr txBox="1"/>
          <p:nvPr/>
        </p:nvSpPr>
        <p:spPr>
          <a:xfrm>
            <a:off x="379353" y="5484577"/>
            <a:ext cx="8537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malloc size &lt; 128KB then Kernel will return a 132KB heap segment (</a:t>
            </a:r>
            <a:r>
              <a:rPr lang="en-US" dirty="0" err="1"/>
              <a:t>rw</a:t>
            </a:r>
            <a:r>
              <a:rPr lang="en-US" dirty="0"/>
              <a:t>)</a:t>
            </a:r>
          </a:p>
          <a:p>
            <a:r>
              <a:rPr lang="en-US" dirty="0"/>
              <a:t>which called main arena</a:t>
            </a:r>
          </a:p>
        </p:txBody>
      </p:sp>
    </p:spTree>
    <p:extLst>
      <p:ext uri="{BB962C8B-B14F-4D97-AF65-F5344CB8AC3E}">
        <p14:creationId xmlns:p14="http://schemas.microsoft.com/office/powerpoint/2010/main" val="81372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023E-FDCA-6244-BE2B-4782B350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glibc</a:t>
            </a:r>
            <a:r>
              <a:rPr lang="en-US" dirty="0"/>
              <a:t> source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1A3DA-D280-B64F-A245-37552D3FA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1" y="895350"/>
            <a:ext cx="5422900" cy="330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EFEBF-92A4-5643-8209-01F1599D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5550"/>
            <a:ext cx="9062439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D0B229-995F-0B4F-91AB-70498486C019}"/>
              </a:ext>
            </a:extLst>
          </p:cNvPr>
          <p:cNvSpPr/>
          <p:nvPr/>
        </p:nvSpPr>
        <p:spPr>
          <a:xfrm>
            <a:off x="4263888" y="220761"/>
            <a:ext cx="5995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code.woboq.org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userspace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glibc</a:t>
            </a:r>
            <a:r>
              <a:rPr lang="en-US" sz="1400" dirty="0">
                <a:solidFill>
                  <a:schemeClr val="bg1"/>
                </a:solidFill>
              </a:rPr>
              <a:t>/malloc/</a:t>
            </a:r>
            <a:r>
              <a:rPr lang="en-US" sz="1400" dirty="0" err="1">
                <a:solidFill>
                  <a:schemeClr val="bg1"/>
                </a:solidFill>
              </a:rPr>
              <a:t>malloc.c.html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33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9922-371B-8C4B-B732-0876B87F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Chunks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26A54-8FAA-3B4D-8B83-3284C69B0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887998"/>
            <a:ext cx="8524875" cy="4313238"/>
          </a:xfrm>
        </p:spPr>
        <p:txBody>
          <a:bodyPr/>
          <a:lstStyle/>
          <a:p>
            <a:r>
              <a:rPr lang="en-US" dirty="0"/>
              <a:t>A bin is a list (doubly or singly linked list) of free (non-allocated) chunks. Bins are differentiated based on the size of chunks they contain:</a:t>
            </a:r>
          </a:p>
          <a:p>
            <a:pPr lvl="1"/>
            <a:r>
              <a:rPr lang="en-US" dirty="0"/>
              <a:t>Fast bin</a:t>
            </a:r>
          </a:p>
          <a:p>
            <a:pPr lvl="1"/>
            <a:r>
              <a:rPr lang="en-US" dirty="0"/>
              <a:t>Unsorted bin</a:t>
            </a:r>
          </a:p>
          <a:p>
            <a:pPr lvl="1"/>
            <a:r>
              <a:rPr lang="en-US" dirty="0"/>
              <a:t>Small bin</a:t>
            </a:r>
          </a:p>
          <a:p>
            <a:pPr lvl="1"/>
            <a:r>
              <a:rPr lang="en-US" dirty="0"/>
              <a:t>Large bin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C50F9-F37F-B845-80AE-B0154406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89" y="2117559"/>
            <a:ext cx="6640143" cy="38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 Lea‘s malloc</a:t>
            </a:r>
            <a:r>
              <a:rPr lang="zh-CN" altLang="en-US" dirty="0"/>
              <a:t> </a:t>
            </a:r>
            <a:r>
              <a:rPr lang="en-US" spc="-5" dirty="0"/>
              <a:t>Heap Chunks</a:t>
            </a:r>
            <a:endParaRPr lang="en-US" dirty="0"/>
          </a:p>
        </p:txBody>
      </p:sp>
      <p:sp>
        <p:nvSpPr>
          <p:cNvPr id="6" name="object 5"/>
          <p:cNvSpPr txBox="1"/>
          <p:nvPr/>
        </p:nvSpPr>
        <p:spPr>
          <a:xfrm>
            <a:off x="591178" y="1314963"/>
            <a:ext cx="5478145" cy="15881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4640" marR="0" lvl="0" indent="-281940" algn="l" defTabSz="914400" rtl="0" eaLnBrk="1" fontAlgn="base" latinLnBrk="0" hangingPunct="1">
              <a:lnSpc>
                <a:spcPct val="100000"/>
              </a:lnSpc>
              <a:spcBef>
                <a:spcPts val="740"/>
              </a:spcBef>
              <a:spcAft>
                <a:spcPct val="0"/>
              </a:spcAft>
              <a:buClrTx/>
              <a:buSzTx/>
              <a:buFont typeface="Arial"/>
              <a:buChar char="•"/>
              <a:tabLst>
                <a:tab pos="295275" algn="l"/>
              </a:tabLst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Heap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chunks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exist in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two</a:t>
            </a:r>
            <a:r>
              <a:rPr kumimoji="0" sz="3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states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6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in use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(malloc’d)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  <a:p>
            <a:pPr marL="694690" marR="0" lvl="1" indent="-306070" algn="l" defTabSz="914400" rtl="0" eaLnBrk="1" fontAlgn="base" latinLnBrk="0" hangingPunct="1">
              <a:lnSpc>
                <a:spcPct val="100000"/>
              </a:lnSpc>
              <a:spcBef>
                <a:spcPts val="540"/>
              </a:spcBef>
              <a:spcAft>
                <a:spcPct val="0"/>
              </a:spcAft>
              <a:buClrTx/>
              <a:buSzTx/>
              <a:buFont typeface="Arial"/>
              <a:buChar char="–"/>
              <a:tabLst>
                <a:tab pos="69532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charset="0"/>
                <a:cs typeface="Calibri"/>
              </a:rPr>
              <a:t>free’d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4080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43677</TotalTime>
  <Words>1377</Words>
  <Application>Microsoft Macintosh PowerPoint</Application>
  <PresentationFormat>On-screen Show (4:3)</PresentationFormat>
  <Paragraphs>303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Fira Sans</vt:lpstr>
      <vt:lpstr>ＭＳ Ｐゴシック</vt:lpstr>
      <vt:lpstr>PMingLiU</vt:lpstr>
      <vt:lpstr>宋体</vt:lpstr>
      <vt:lpstr>Agency FB</vt:lpstr>
      <vt:lpstr>Arial</vt:lpstr>
      <vt:lpstr>Calibri</vt:lpstr>
      <vt:lpstr>Consolas</vt:lpstr>
      <vt:lpstr>Franklin Gothic Book</vt:lpstr>
      <vt:lpstr>Franklin Gothic Medium</vt:lpstr>
      <vt:lpstr>helvetica neue</vt:lpstr>
      <vt:lpstr>Times New Roman</vt:lpstr>
      <vt:lpstr>Wingdings</vt:lpstr>
      <vt:lpstr>Standarddesign</vt:lpstr>
      <vt:lpstr>PowerPoint Presentation</vt:lpstr>
      <vt:lpstr>Pseudo Memory Map</vt:lpstr>
      <vt:lpstr>Heap in Linux (GNU C Library – glibc)</vt:lpstr>
      <vt:lpstr>The Heap</vt:lpstr>
      <vt:lpstr>The workflow of malloc()</vt:lpstr>
      <vt:lpstr>The workflow of malloc()</vt:lpstr>
      <vt:lpstr>glibc source code</vt:lpstr>
      <vt:lpstr>Bins and Chunks</vt:lpstr>
      <vt:lpstr>Doug Lea‘s malloc Heap Chunks</vt:lpstr>
      <vt:lpstr>malloc chunk</vt:lpstr>
      <vt:lpstr>Heap Chunks – Freed</vt:lpstr>
      <vt:lpstr>Heap Chunks</vt:lpstr>
      <vt:lpstr>Heap Allocations</vt:lpstr>
      <vt:lpstr>Heap Allocations</vt:lpstr>
      <vt:lpstr>Heap Allocations</vt:lpstr>
      <vt:lpstr>Heap Overflows</vt:lpstr>
      <vt:lpstr>Heap Overflows</vt:lpstr>
      <vt:lpstr>malloc &amp; free</vt:lpstr>
      <vt:lpstr>Unlink</vt:lpstr>
      <vt:lpstr>Unlink</vt:lpstr>
      <vt:lpstr>(Old) Unlink Attack</vt:lpstr>
      <vt:lpstr>(Old) Unlink Attack</vt:lpstr>
      <vt:lpstr>Unlink Exercise</vt:lpstr>
      <vt:lpstr>Initial Idea</vt:lpstr>
      <vt:lpstr>Initial Idea</vt:lpstr>
      <vt:lpstr>Solution</vt:lpstr>
      <vt:lpstr>Solution</vt:lpstr>
      <vt:lpstr>Solution</vt:lpstr>
      <vt:lpstr>Solution</vt:lpstr>
      <vt:lpstr>Solution</vt:lpstr>
      <vt:lpstr>PowerPoint Presentation</vt:lpstr>
      <vt:lpstr>The truth</vt:lpstr>
      <vt:lpstr>Consolidate Free Chunk</vt:lpstr>
      <vt:lpstr>House of Force</vt:lpstr>
      <vt:lpstr>Mechanism of glibc malloc</vt:lpstr>
      <vt:lpstr>Top Chunk</vt:lpstr>
      <vt:lpstr>The Malloc Maleficarum (2004)</vt:lpstr>
      <vt:lpstr>The Malloc Maleficarum (2004)</vt:lpstr>
      <vt:lpstr>House of Force</vt:lpstr>
      <vt:lpstr>House of Force</vt:lpstr>
      <vt:lpstr>House of Force</vt:lpstr>
      <vt:lpstr>House of Force</vt:lpstr>
      <vt:lpstr>Exercise: BambooBox</vt:lpstr>
      <vt:lpstr>First-fit behavior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Chen, Si</cp:lastModifiedBy>
  <cp:revision>1251</cp:revision>
  <dcterms:created xsi:type="dcterms:W3CDTF">2011-12-10T02:50:46Z</dcterms:created>
  <dcterms:modified xsi:type="dcterms:W3CDTF">2018-11-13T19:53:29Z</dcterms:modified>
</cp:coreProperties>
</file>